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theme/theme17.xml" ContentType="application/vnd.openxmlformats-officedocument.theme+xml"/>
  <Override PartName="/ppt/slideLayouts/slideLayout23.xml" ContentType="application/vnd.openxmlformats-officedocument.presentationml.slideLayout+xml"/>
  <Override PartName="/ppt/theme/theme18.xml" ContentType="application/vnd.openxmlformats-officedocument.theme+xml"/>
  <Override PartName="/ppt/slideLayouts/slideLayout24.xml" ContentType="application/vnd.openxmlformats-officedocument.presentationml.slideLayout+xml"/>
  <Override PartName="/ppt/theme/theme19.xml" ContentType="application/vnd.openxmlformats-officedocument.theme+xml"/>
  <Override PartName="/ppt/slideLayouts/slideLayout25.xml" ContentType="application/vnd.openxmlformats-officedocument.presentationml.slideLayout+xml"/>
  <Override PartName="/ppt/theme/theme20.xml" ContentType="application/vnd.openxmlformats-officedocument.theme+xml"/>
  <Override PartName="/ppt/slideLayouts/slideLayout26.xml" ContentType="application/vnd.openxmlformats-officedocument.presentationml.slideLayout+xml"/>
  <Override PartName="/ppt/theme/theme21.xml" ContentType="application/vnd.openxmlformats-officedocument.theme+xml"/>
  <Override PartName="/ppt/slideLayouts/slideLayout27.xml" ContentType="application/vnd.openxmlformats-officedocument.presentationml.slideLayout+xml"/>
  <Override PartName="/ppt/theme/theme22.xml" ContentType="application/vnd.openxmlformats-officedocument.theme+xml"/>
  <Override PartName="/ppt/slideLayouts/slideLayout28.xml" ContentType="application/vnd.openxmlformats-officedocument.presentationml.slideLayout+xml"/>
  <Override PartName="/ppt/theme/theme23.xml" ContentType="application/vnd.openxmlformats-officedocument.theme+xml"/>
  <Override PartName="/ppt/slideLayouts/slideLayout29.xml" ContentType="application/vnd.openxmlformats-officedocument.presentationml.slideLayout+xml"/>
  <Override PartName="/ppt/theme/theme24.xml" ContentType="application/vnd.openxmlformats-officedocument.theme+xml"/>
  <Override PartName="/ppt/slideLayouts/slideLayout30.xml" ContentType="application/vnd.openxmlformats-officedocument.presentationml.slideLayout+xml"/>
  <Override PartName="/ppt/theme/theme25.xml" ContentType="application/vnd.openxmlformats-officedocument.theme+xml"/>
  <Override PartName="/ppt/slideLayouts/slideLayout31.xml" ContentType="application/vnd.openxmlformats-officedocument.presentationml.slideLayout+xml"/>
  <Override PartName="/ppt/theme/theme26.xml" ContentType="application/vnd.openxmlformats-officedocument.theme+xml"/>
  <Override PartName="/ppt/slideLayouts/slideLayout32.xml" ContentType="application/vnd.openxmlformats-officedocument.presentationml.slideLayout+xml"/>
  <Override PartName="/ppt/theme/theme27.xml" ContentType="application/vnd.openxmlformats-officedocument.theme+xml"/>
  <Override PartName="/ppt/slideLayouts/slideLayout33.xml" ContentType="application/vnd.openxmlformats-officedocument.presentationml.slideLayout+xml"/>
  <Override PartName="/ppt/theme/theme28.xml" ContentType="application/vnd.openxmlformats-officedocument.theme+xml"/>
  <Override PartName="/ppt/slideLayouts/slideLayout34.xml" ContentType="application/vnd.openxmlformats-officedocument.presentationml.slideLayout+xml"/>
  <Override PartName="/ppt/theme/theme29.xml" ContentType="application/vnd.openxmlformats-officedocument.theme+xml"/>
  <Override PartName="/ppt/slideLayouts/slideLayout35.xml" ContentType="application/vnd.openxmlformats-officedocument.presentationml.slideLayout+xml"/>
  <Override PartName="/ppt/theme/theme30.xml" ContentType="application/vnd.openxmlformats-officedocument.theme+xml"/>
  <Override PartName="/ppt/slideLayouts/slideLayout36.xml" ContentType="application/vnd.openxmlformats-officedocument.presentationml.slideLayout+xml"/>
  <Override PartName="/ppt/theme/theme31.xml" ContentType="application/vnd.openxmlformats-officedocument.theme+xml"/>
  <Override PartName="/ppt/slideLayouts/slideLayout37.xml" ContentType="application/vnd.openxmlformats-officedocument.presentationml.slideLayout+xml"/>
  <Override PartName="/ppt/theme/theme32.xml" ContentType="application/vnd.openxmlformats-officedocument.theme+xml"/>
  <Override PartName="/ppt/slideLayouts/slideLayout38.xml" ContentType="application/vnd.openxmlformats-officedocument.presentationml.slideLayout+xml"/>
  <Override PartName="/ppt/theme/theme33.xml" ContentType="application/vnd.openxmlformats-officedocument.theme+xml"/>
  <Override PartName="/ppt/slideLayouts/slideLayout39.xml" ContentType="application/vnd.openxmlformats-officedocument.presentationml.slideLayout+xml"/>
  <Override PartName="/ppt/theme/theme34.xml" ContentType="application/vnd.openxmlformats-officedocument.theme+xml"/>
  <Override PartName="/ppt/slideLayouts/slideLayout40.xml" ContentType="application/vnd.openxmlformats-officedocument.presentationml.slideLayout+xml"/>
  <Override PartName="/ppt/theme/theme35.xml" ContentType="application/vnd.openxmlformats-officedocument.theme+xml"/>
  <Override PartName="/ppt/slideLayouts/slideLayout41.xml" ContentType="application/vnd.openxmlformats-officedocument.presentationml.slideLayout+xml"/>
  <Override PartName="/ppt/theme/theme36.xml" ContentType="application/vnd.openxmlformats-officedocument.theme+xml"/>
  <Override PartName="/ppt/slideLayouts/slideLayout42.xml" ContentType="application/vnd.openxmlformats-officedocument.presentationml.slideLayout+xml"/>
  <Override PartName="/ppt/theme/theme37.xml" ContentType="application/vnd.openxmlformats-officedocument.theme+xml"/>
  <Override PartName="/ppt/slideLayouts/slideLayout43.xml" ContentType="application/vnd.openxmlformats-officedocument.presentationml.slideLayout+xml"/>
  <Override PartName="/ppt/theme/theme38.xml" ContentType="application/vnd.openxmlformats-officedocument.theme+xml"/>
  <Override PartName="/ppt/slideLayouts/slideLayout44.xml" ContentType="application/vnd.openxmlformats-officedocument.presentationml.slideLayout+xml"/>
  <Override PartName="/ppt/theme/theme39.xml" ContentType="application/vnd.openxmlformats-officedocument.theme+xml"/>
  <Override PartName="/ppt/slideLayouts/slideLayout45.xml" ContentType="application/vnd.openxmlformats-officedocument.presentationml.slideLayout+xml"/>
  <Override PartName="/ppt/theme/theme40.xml" ContentType="application/vnd.openxmlformats-officedocument.theme+xml"/>
  <Override PartName="/ppt/slideLayouts/slideLayout46.xml" ContentType="application/vnd.openxmlformats-officedocument.presentationml.slideLayout+xml"/>
  <Override PartName="/ppt/theme/theme41.xml" ContentType="application/vnd.openxmlformats-officedocument.theme+xml"/>
  <Override PartName="/ppt/slideLayouts/slideLayout47.xml" ContentType="application/vnd.openxmlformats-officedocument.presentationml.slideLayout+xml"/>
  <Override PartName="/ppt/theme/theme42.xml" ContentType="application/vnd.openxmlformats-officedocument.theme+xml"/>
  <Override PartName="/ppt/slideLayouts/slideLayout48.xml" ContentType="application/vnd.openxmlformats-officedocument.presentationml.slideLayout+xml"/>
  <Override PartName="/ppt/theme/theme43.xml" ContentType="application/vnd.openxmlformats-officedocument.theme+xml"/>
  <Override PartName="/ppt/slideLayouts/slideLayout49.xml" ContentType="application/vnd.openxmlformats-officedocument.presentationml.slideLayout+xml"/>
  <Override PartName="/ppt/theme/theme44.xml" ContentType="application/vnd.openxmlformats-officedocument.theme+xml"/>
  <Override PartName="/ppt/slideLayouts/slideLayout50.xml" ContentType="application/vnd.openxmlformats-officedocument.presentationml.slideLayout+xml"/>
  <Override PartName="/ppt/theme/theme45.xml" ContentType="application/vnd.openxmlformats-officedocument.theme+xml"/>
  <Override PartName="/ppt/slideLayouts/slideLayout51.xml" ContentType="application/vnd.openxmlformats-officedocument.presentationml.slideLayout+xml"/>
  <Override PartName="/ppt/theme/theme46.xml" ContentType="application/vnd.openxmlformats-officedocument.theme+xml"/>
  <Override PartName="/ppt/slideLayouts/slideLayout52.xml" ContentType="application/vnd.openxmlformats-officedocument.presentationml.slideLayout+xml"/>
  <Override PartName="/ppt/theme/theme47.xml" ContentType="application/vnd.openxmlformats-officedocument.theme+xml"/>
  <Override PartName="/ppt/slideLayouts/slideLayout53.xml" ContentType="application/vnd.openxmlformats-officedocument.presentationml.slideLayout+xml"/>
  <Override PartName="/ppt/theme/theme48.xml" ContentType="application/vnd.openxmlformats-officedocument.theme+xml"/>
  <Override PartName="/ppt/slideLayouts/slideLayout54.xml" ContentType="application/vnd.openxmlformats-officedocument.presentationml.slideLayout+xml"/>
  <Override PartName="/ppt/theme/theme49.xml" ContentType="application/vnd.openxmlformats-officedocument.theme+xml"/>
  <Override PartName="/ppt/slideLayouts/slideLayout55.xml" ContentType="application/vnd.openxmlformats-officedocument.presentationml.slideLayout+xml"/>
  <Override PartName="/ppt/theme/theme50.xml" ContentType="application/vnd.openxmlformats-officedocument.theme+xml"/>
  <Override PartName="/ppt/slideLayouts/slideLayout56.xml" ContentType="application/vnd.openxmlformats-officedocument.presentationml.slideLayout+xml"/>
  <Override PartName="/ppt/theme/theme51.xml" ContentType="application/vnd.openxmlformats-officedocument.theme+xml"/>
  <Override PartName="/ppt/slideLayouts/slideLayout57.xml" ContentType="application/vnd.openxmlformats-officedocument.presentationml.slideLayout+xml"/>
  <Override PartName="/ppt/theme/theme52.xml" ContentType="application/vnd.openxmlformats-officedocument.theme+xml"/>
  <Override PartName="/ppt/slideLayouts/slideLayout58.xml" ContentType="application/vnd.openxmlformats-officedocument.presentationml.slideLayout+xml"/>
  <Override PartName="/ppt/theme/theme53.xml" ContentType="application/vnd.openxmlformats-officedocument.theme+xml"/>
  <Override PartName="/ppt/slideLayouts/slideLayout59.xml" ContentType="application/vnd.openxmlformats-officedocument.presentationml.slideLayout+xml"/>
  <Override PartName="/ppt/theme/theme54.xml" ContentType="application/vnd.openxmlformats-officedocument.theme+xml"/>
  <Override PartName="/ppt/slideLayouts/slideLayout60.xml" ContentType="application/vnd.openxmlformats-officedocument.presentationml.slideLayout+xml"/>
  <Override PartName="/ppt/theme/theme55.xml" ContentType="application/vnd.openxmlformats-officedocument.theme+xml"/>
  <Override PartName="/ppt/slideLayouts/slideLayout61.xml" ContentType="application/vnd.openxmlformats-officedocument.presentationml.slideLayout+xml"/>
  <Override PartName="/ppt/theme/theme56.xml" ContentType="application/vnd.openxmlformats-officedocument.theme+xml"/>
  <Override PartName="/ppt/slideLayouts/slideLayout62.xml" ContentType="application/vnd.openxmlformats-officedocument.presentationml.slideLayout+xml"/>
  <Override PartName="/ppt/theme/theme57.xml" ContentType="application/vnd.openxmlformats-officedocument.theme+xml"/>
  <Override PartName="/ppt/slideLayouts/slideLayout63.xml" ContentType="application/vnd.openxmlformats-officedocument.presentationml.slideLayout+xml"/>
  <Override PartName="/ppt/theme/theme58.xml" ContentType="application/vnd.openxmlformats-officedocument.theme+xml"/>
  <Override PartName="/ppt/slideLayouts/slideLayout64.xml" ContentType="application/vnd.openxmlformats-officedocument.presentationml.slideLayout+xml"/>
  <Override PartName="/ppt/theme/theme59.xml" ContentType="application/vnd.openxmlformats-officedocument.theme+xml"/>
  <Override PartName="/ppt/slideLayouts/slideLayout65.xml" ContentType="application/vnd.openxmlformats-officedocument.presentationml.slideLayout+xml"/>
  <Override PartName="/ppt/theme/theme60.xml" ContentType="application/vnd.openxmlformats-officedocument.theme+xml"/>
  <Override PartName="/ppt/slideLayouts/slideLayout66.xml" ContentType="application/vnd.openxmlformats-officedocument.presentationml.slideLayout+xml"/>
  <Override PartName="/ppt/theme/theme61.xml" ContentType="application/vnd.openxmlformats-officedocument.theme+xml"/>
  <Override PartName="/ppt/slideLayouts/slideLayout67.xml" ContentType="application/vnd.openxmlformats-officedocument.presentationml.slideLayout+xml"/>
  <Override PartName="/ppt/theme/theme62.xml" ContentType="application/vnd.openxmlformats-officedocument.theme+xml"/>
  <Override PartName="/ppt/slideLayouts/slideLayout68.xml" ContentType="application/vnd.openxmlformats-officedocument.presentationml.slideLayout+xml"/>
  <Override PartName="/ppt/theme/theme63.xml" ContentType="application/vnd.openxmlformats-officedocument.theme+xml"/>
  <Override PartName="/ppt/slideLayouts/slideLayout69.xml" ContentType="application/vnd.openxmlformats-officedocument.presentationml.slideLayout+xml"/>
  <Override PartName="/ppt/theme/theme64.xml" ContentType="application/vnd.openxmlformats-officedocument.theme+xml"/>
  <Override PartName="/ppt/slideLayouts/slideLayout70.xml" ContentType="application/vnd.openxmlformats-officedocument.presentationml.slideLayout+xml"/>
  <Override PartName="/ppt/theme/theme65.xml" ContentType="application/vnd.openxmlformats-officedocument.theme+xml"/>
  <Override PartName="/ppt/slideLayouts/slideLayout71.xml" ContentType="application/vnd.openxmlformats-officedocument.presentationml.slideLayout+xml"/>
  <Override PartName="/ppt/theme/theme66.xml" ContentType="application/vnd.openxmlformats-officedocument.theme+xml"/>
  <Override PartName="/ppt/slideLayouts/slideLayout72.xml" ContentType="application/vnd.openxmlformats-officedocument.presentationml.slideLayout+xml"/>
  <Override PartName="/ppt/theme/theme67.xml" ContentType="application/vnd.openxmlformats-officedocument.theme+xml"/>
  <Override PartName="/ppt/slideLayouts/slideLayout73.xml" ContentType="application/vnd.openxmlformats-officedocument.presentationml.slideLayout+xml"/>
  <Override PartName="/ppt/theme/theme68.xml" ContentType="application/vnd.openxmlformats-officedocument.theme+xml"/>
  <Override PartName="/ppt/slideLayouts/slideLayout74.xml" ContentType="application/vnd.openxmlformats-officedocument.presentationml.slideLayout+xml"/>
  <Override PartName="/ppt/theme/theme69.xml" ContentType="application/vnd.openxmlformats-officedocument.theme+xml"/>
  <Override PartName="/ppt/slideLayouts/slideLayout75.xml" ContentType="application/vnd.openxmlformats-officedocument.presentationml.slideLayout+xml"/>
  <Override PartName="/ppt/theme/theme70.xml" ContentType="application/vnd.openxmlformats-officedocument.theme+xml"/>
  <Override PartName="/ppt/slideLayouts/slideLayout76.xml" ContentType="application/vnd.openxmlformats-officedocument.presentationml.slideLayout+xml"/>
  <Override PartName="/ppt/theme/theme71.xml" ContentType="application/vnd.openxmlformats-officedocument.theme+xml"/>
  <Override PartName="/ppt/slideLayouts/slideLayout77.xml" ContentType="application/vnd.openxmlformats-officedocument.presentationml.slideLayout+xml"/>
  <Override PartName="/ppt/theme/theme72.xml" ContentType="application/vnd.openxmlformats-officedocument.theme+xml"/>
  <Override PartName="/ppt/slideLayouts/slideLayout78.xml" ContentType="application/vnd.openxmlformats-officedocument.presentationml.slideLayout+xml"/>
  <Override PartName="/ppt/theme/theme73.xml" ContentType="application/vnd.openxmlformats-officedocument.theme+xml"/>
  <Override PartName="/ppt/slideLayouts/slideLayout79.xml" ContentType="application/vnd.openxmlformats-officedocument.presentationml.slideLayout+xml"/>
  <Override PartName="/ppt/theme/theme74.xml" ContentType="application/vnd.openxmlformats-officedocument.theme+xml"/>
  <Override PartName="/ppt/slideLayouts/slideLayout80.xml" ContentType="application/vnd.openxmlformats-officedocument.presentationml.slideLayout+xml"/>
  <Override PartName="/ppt/theme/theme75.xml" ContentType="application/vnd.openxmlformats-officedocument.theme+xml"/>
  <Override PartName="/ppt/slideLayouts/slideLayout81.xml" ContentType="application/vnd.openxmlformats-officedocument.presentationml.slideLayout+xml"/>
  <Override PartName="/ppt/theme/theme76.xml" ContentType="application/vnd.openxmlformats-officedocument.theme+xml"/>
  <Override PartName="/ppt/slideLayouts/slideLayout82.xml" ContentType="application/vnd.openxmlformats-officedocument.presentationml.slideLayout+xml"/>
  <Override PartName="/ppt/theme/theme77.xml" ContentType="application/vnd.openxmlformats-officedocument.theme+xml"/>
  <Override PartName="/ppt/slideLayouts/slideLayout83.xml" ContentType="application/vnd.openxmlformats-officedocument.presentationml.slideLayout+xml"/>
  <Override PartName="/ppt/theme/theme78.xml" ContentType="application/vnd.openxmlformats-officedocument.theme+xml"/>
  <Override PartName="/ppt/slideLayouts/slideLayout84.xml" ContentType="application/vnd.openxmlformats-officedocument.presentationml.slideLayout+xml"/>
  <Override PartName="/ppt/theme/theme79.xml" ContentType="application/vnd.openxmlformats-officedocument.theme+xml"/>
  <Override PartName="/ppt/slideLayouts/slideLayout85.xml" ContentType="application/vnd.openxmlformats-officedocument.presentationml.slideLayout+xml"/>
  <Override PartName="/ppt/theme/theme80.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1.xml" ContentType="application/vnd.openxmlformats-officedocument.theme+xml"/>
  <Override PartName="/ppt/slideLayouts/slideLayout97.xml" ContentType="application/vnd.openxmlformats-officedocument.presentationml.slideLayout+xml"/>
  <Override PartName="/ppt/theme/theme82.xml" ContentType="application/vnd.openxmlformats-officedocument.theme+xml"/>
  <Override PartName="/ppt/slideLayouts/slideLayout98.xml" ContentType="application/vnd.openxmlformats-officedocument.presentationml.slideLayout+xml"/>
  <Override PartName="/ppt/theme/theme83.xml" ContentType="application/vnd.openxmlformats-officedocument.theme+xml"/>
  <Override PartName="/ppt/slideLayouts/slideLayout99.xml" ContentType="application/vnd.openxmlformats-officedocument.presentationml.slideLayout+xml"/>
  <Override PartName="/ppt/theme/theme84.xml" ContentType="application/vnd.openxmlformats-officedocument.theme+xml"/>
  <Override PartName="/ppt/slideLayouts/slideLayout100.xml" ContentType="application/vnd.openxmlformats-officedocument.presentationml.slideLayout+xml"/>
  <Override PartName="/ppt/theme/theme85.xml" ContentType="application/vnd.openxmlformats-officedocument.theme+xml"/>
  <Override PartName="/ppt/slideLayouts/slideLayout101.xml" ContentType="application/vnd.openxmlformats-officedocument.presentationml.slideLayout+xml"/>
  <Override PartName="/ppt/theme/theme86.xml" ContentType="application/vnd.openxmlformats-officedocument.theme+xml"/>
  <Override PartName="/ppt/slideLayouts/slideLayout102.xml" ContentType="application/vnd.openxmlformats-officedocument.presentationml.slideLayout+xml"/>
  <Override PartName="/ppt/theme/theme87.xml" ContentType="application/vnd.openxmlformats-officedocument.theme+xml"/>
  <Override PartName="/ppt/slideLayouts/slideLayout103.xml" ContentType="application/vnd.openxmlformats-officedocument.presentationml.slideLayout+xml"/>
  <Override PartName="/ppt/theme/theme88.xml" ContentType="application/vnd.openxmlformats-officedocument.theme+xml"/>
  <Override PartName="/ppt/slideLayouts/slideLayout104.xml" ContentType="application/vnd.openxmlformats-officedocument.presentationml.slideLayout+xml"/>
  <Override PartName="/ppt/theme/theme89.xml" ContentType="application/vnd.openxmlformats-officedocument.theme+xml"/>
  <Override PartName="/ppt/slideLayouts/slideLayout105.xml" ContentType="application/vnd.openxmlformats-officedocument.presentationml.slideLayout+xml"/>
  <Override PartName="/ppt/theme/theme90.xml" ContentType="application/vnd.openxmlformats-officedocument.theme+xml"/>
  <Override PartName="/ppt/slideLayouts/slideLayout106.xml" ContentType="application/vnd.openxmlformats-officedocument.presentationml.slideLayout+xml"/>
  <Override PartName="/ppt/theme/theme91.xml" ContentType="application/vnd.openxmlformats-officedocument.theme+xml"/>
  <Override PartName="/ppt/slideLayouts/slideLayout107.xml" ContentType="application/vnd.openxmlformats-officedocument.presentationml.slideLayout+xml"/>
  <Override PartName="/ppt/theme/theme92.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3.xml" ContentType="application/vnd.openxmlformats-officedocument.theme+xml"/>
  <Override PartName="/ppt/slideLayouts/slideLayout110.xml" ContentType="application/vnd.openxmlformats-officedocument.presentationml.slideLayout+xml"/>
  <Override PartName="/ppt/theme/theme94.xml" ContentType="application/vnd.openxmlformats-officedocument.theme+xml"/>
  <Override PartName="/ppt/slideLayouts/slideLayout111.xml" ContentType="application/vnd.openxmlformats-officedocument.presentationml.slideLayout+xml"/>
  <Override PartName="/ppt/theme/theme95.xml" ContentType="application/vnd.openxmlformats-officedocument.theme+xml"/>
  <Override PartName="/ppt/slideLayouts/slideLayout112.xml" ContentType="application/vnd.openxmlformats-officedocument.presentationml.slideLayout+xml"/>
  <Override PartName="/ppt/theme/theme96.xml" ContentType="application/vnd.openxmlformats-officedocument.theme+xml"/>
  <Override PartName="/ppt/slideLayouts/slideLayout113.xml" ContentType="application/vnd.openxmlformats-officedocument.presentationml.slideLayout+xml"/>
  <Override PartName="/ppt/theme/theme97.xml" ContentType="application/vnd.openxmlformats-officedocument.theme+xml"/>
  <Override PartName="/ppt/slideLayouts/slideLayout114.xml" ContentType="application/vnd.openxmlformats-officedocument.presentationml.slideLayout+xml"/>
  <Override PartName="/ppt/theme/theme98.xml" ContentType="application/vnd.openxmlformats-officedocument.theme+xml"/>
  <Override PartName="/ppt/slideLayouts/slideLayout115.xml" ContentType="application/vnd.openxmlformats-officedocument.presentationml.slideLayout+xml"/>
  <Override PartName="/ppt/theme/theme99.xml" ContentType="application/vnd.openxmlformats-officedocument.theme+xml"/>
  <Override PartName="/ppt/slideLayouts/slideLayout116.xml" ContentType="application/vnd.openxmlformats-officedocument.presentationml.slideLayout+xml"/>
  <Override PartName="/ppt/theme/theme100.xml" ContentType="application/vnd.openxmlformats-officedocument.theme+xml"/>
  <Override PartName="/ppt/slideLayouts/slideLayout117.xml" ContentType="application/vnd.openxmlformats-officedocument.presentationml.slideLayout+xml"/>
  <Override PartName="/ppt/theme/theme101.xml" ContentType="application/vnd.openxmlformats-officedocument.theme+xml"/>
  <Override PartName="/ppt/slideLayouts/slideLayout118.xml" ContentType="application/vnd.openxmlformats-officedocument.presentationml.slideLayout+xml"/>
  <Override PartName="/ppt/theme/theme102.xml" ContentType="application/vnd.openxmlformats-officedocument.theme+xml"/>
  <Override PartName="/ppt/slideLayouts/slideLayout119.xml" ContentType="application/vnd.openxmlformats-officedocument.presentationml.slideLayout+xml"/>
  <Override PartName="/ppt/theme/theme103.xml" ContentType="application/vnd.openxmlformats-officedocument.theme+xml"/>
  <Override PartName="/ppt/slideLayouts/slideLayout120.xml" ContentType="application/vnd.openxmlformats-officedocument.presentationml.slideLayout+xml"/>
  <Override PartName="/ppt/theme/theme104.xml" ContentType="application/vnd.openxmlformats-officedocument.theme+xml"/>
  <Override PartName="/ppt/slideLayouts/slideLayout121.xml" ContentType="application/vnd.openxmlformats-officedocument.presentationml.slideLayout+xml"/>
  <Override PartName="/ppt/theme/theme105.xml" ContentType="application/vnd.openxmlformats-officedocument.theme+xml"/>
  <Override PartName="/ppt/slideLayouts/slideLayout122.xml" ContentType="application/vnd.openxmlformats-officedocument.presentationml.slideLayout+xml"/>
  <Override PartName="/ppt/theme/theme106.xml" ContentType="application/vnd.openxmlformats-officedocument.theme+xml"/>
  <Override PartName="/ppt/slideLayouts/slideLayout123.xml" ContentType="application/vnd.openxmlformats-officedocument.presentationml.slideLayout+xml"/>
  <Override PartName="/ppt/theme/theme107.xml" ContentType="application/vnd.openxmlformats-officedocument.theme+xml"/>
  <Override PartName="/ppt/slideLayouts/slideLayout124.xml" ContentType="application/vnd.openxmlformats-officedocument.presentationml.slideLayout+xml"/>
  <Override PartName="/ppt/theme/theme108.xml" ContentType="application/vnd.openxmlformats-officedocument.theme+xml"/>
  <Override PartName="/ppt/slideLayouts/slideLayout125.xml" ContentType="application/vnd.openxmlformats-officedocument.presentationml.slideLayout+xml"/>
  <Override PartName="/ppt/theme/theme109.xml" ContentType="application/vnd.openxmlformats-officedocument.theme+xml"/>
  <Override PartName="/ppt/slideLayouts/slideLayout126.xml" ContentType="application/vnd.openxmlformats-officedocument.presentationml.slideLayout+xml"/>
  <Override PartName="/ppt/theme/theme110.xml" ContentType="application/vnd.openxmlformats-officedocument.theme+xml"/>
  <Override PartName="/ppt/slideLayouts/slideLayout127.xml" ContentType="application/vnd.openxmlformats-officedocument.presentationml.slideLayout+xml"/>
  <Override PartName="/ppt/theme/theme111.xml" ContentType="application/vnd.openxmlformats-officedocument.theme+xml"/>
  <Override PartName="/ppt/slideLayouts/slideLayout128.xml" ContentType="application/vnd.openxmlformats-officedocument.presentationml.slideLayout+xml"/>
  <Override PartName="/ppt/theme/theme112.xml" ContentType="application/vnd.openxmlformats-officedocument.theme+xml"/>
  <Override PartName="/ppt/slideLayouts/slideLayout129.xml" ContentType="application/vnd.openxmlformats-officedocument.presentationml.slideLayout+xml"/>
  <Override PartName="/ppt/theme/theme113.xml" ContentType="application/vnd.openxmlformats-officedocument.theme+xml"/>
  <Override PartName="/ppt/slideLayouts/slideLayout130.xml" ContentType="application/vnd.openxmlformats-officedocument.presentationml.slideLayout+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85" r:id="rId2"/>
    <p:sldMasterId id="2147483687" r:id="rId3"/>
    <p:sldMasterId id="2147483689" r:id="rId4"/>
    <p:sldMasterId id="2147483691" r:id="rId5"/>
    <p:sldMasterId id="2147483693" r:id="rId6"/>
    <p:sldMasterId id="2147483695" r:id="rId7"/>
    <p:sldMasterId id="2147483697" r:id="rId8"/>
    <p:sldMasterId id="2147483699" r:id="rId9"/>
    <p:sldMasterId id="2147483701" r:id="rId10"/>
    <p:sldMasterId id="2147483703" r:id="rId11"/>
    <p:sldMasterId id="2147483705" r:id="rId12"/>
    <p:sldMasterId id="2147483707" r:id="rId13"/>
    <p:sldMasterId id="2147483709" r:id="rId14"/>
    <p:sldMasterId id="2147483711" r:id="rId15"/>
    <p:sldMasterId id="2147483713" r:id="rId16"/>
    <p:sldMasterId id="2147483715" r:id="rId17"/>
    <p:sldMasterId id="2147483717" r:id="rId18"/>
    <p:sldMasterId id="2147483719" r:id="rId19"/>
    <p:sldMasterId id="2147483721" r:id="rId20"/>
    <p:sldMasterId id="2147483723" r:id="rId21"/>
    <p:sldMasterId id="2147483725" r:id="rId22"/>
    <p:sldMasterId id="2147483727" r:id="rId23"/>
    <p:sldMasterId id="2147483729" r:id="rId24"/>
    <p:sldMasterId id="2147483731" r:id="rId25"/>
    <p:sldMasterId id="2147483733" r:id="rId26"/>
    <p:sldMasterId id="2147483735" r:id="rId27"/>
    <p:sldMasterId id="2147483737" r:id="rId28"/>
    <p:sldMasterId id="2147483739" r:id="rId29"/>
    <p:sldMasterId id="2147483741" r:id="rId30"/>
    <p:sldMasterId id="2147483743" r:id="rId31"/>
    <p:sldMasterId id="2147483745" r:id="rId32"/>
    <p:sldMasterId id="2147483747" r:id="rId33"/>
    <p:sldMasterId id="2147483749" r:id="rId34"/>
    <p:sldMasterId id="2147483751" r:id="rId35"/>
    <p:sldMasterId id="2147483753" r:id="rId36"/>
    <p:sldMasterId id="2147483755" r:id="rId37"/>
    <p:sldMasterId id="2147483757" r:id="rId38"/>
    <p:sldMasterId id="2147483759" r:id="rId39"/>
    <p:sldMasterId id="2147483761" r:id="rId40"/>
    <p:sldMasterId id="2147483763" r:id="rId41"/>
    <p:sldMasterId id="2147483765" r:id="rId42"/>
    <p:sldMasterId id="2147483767" r:id="rId43"/>
    <p:sldMasterId id="2147483769" r:id="rId44"/>
    <p:sldMasterId id="2147483771" r:id="rId45"/>
    <p:sldMasterId id="2147483773" r:id="rId46"/>
    <p:sldMasterId id="2147483775" r:id="rId47"/>
    <p:sldMasterId id="2147483777" r:id="rId48"/>
    <p:sldMasterId id="2147483779" r:id="rId49"/>
    <p:sldMasterId id="2147483781" r:id="rId50"/>
    <p:sldMasterId id="2147483783" r:id="rId51"/>
    <p:sldMasterId id="2147483785" r:id="rId52"/>
    <p:sldMasterId id="2147483787" r:id="rId53"/>
    <p:sldMasterId id="2147483789" r:id="rId54"/>
    <p:sldMasterId id="2147483791" r:id="rId55"/>
    <p:sldMasterId id="2147483793" r:id="rId56"/>
    <p:sldMasterId id="2147483795" r:id="rId57"/>
    <p:sldMasterId id="2147483797" r:id="rId58"/>
    <p:sldMasterId id="2147483799" r:id="rId59"/>
    <p:sldMasterId id="2147483801" r:id="rId60"/>
    <p:sldMasterId id="2147483803" r:id="rId61"/>
    <p:sldMasterId id="2147483805" r:id="rId62"/>
    <p:sldMasterId id="2147483807" r:id="rId63"/>
    <p:sldMasterId id="2147483809" r:id="rId64"/>
    <p:sldMasterId id="2147483811" r:id="rId65"/>
    <p:sldMasterId id="2147483813" r:id="rId66"/>
    <p:sldMasterId id="2147483815" r:id="rId67"/>
    <p:sldMasterId id="2147483817" r:id="rId68"/>
    <p:sldMasterId id="2147483819" r:id="rId69"/>
    <p:sldMasterId id="2147483821" r:id="rId70"/>
    <p:sldMasterId id="2147483823" r:id="rId71"/>
    <p:sldMasterId id="2147483825" r:id="rId72"/>
    <p:sldMasterId id="2147483827" r:id="rId73"/>
    <p:sldMasterId id="2147483829" r:id="rId74"/>
    <p:sldMasterId id="2147483831" r:id="rId75"/>
    <p:sldMasterId id="2147483833" r:id="rId76"/>
    <p:sldMasterId id="2147483835" r:id="rId77"/>
    <p:sldMasterId id="2147483837" r:id="rId78"/>
    <p:sldMasterId id="2147483839" r:id="rId79"/>
    <p:sldMasterId id="2147483841" r:id="rId80"/>
    <p:sldMasterId id="2147483843" r:id="rId81"/>
    <p:sldMasterId id="2147483861" r:id="rId82"/>
    <p:sldMasterId id="2147483867" r:id="rId83"/>
    <p:sldMasterId id="2147483869" r:id="rId84"/>
    <p:sldMasterId id="2147483877" r:id="rId85"/>
    <p:sldMasterId id="2147483879" r:id="rId86"/>
    <p:sldMasterId id="2147483881" r:id="rId87"/>
    <p:sldMasterId id="2147483883" r:id="rId88"/>
    <p:sldMasterId id="2147483889" r:id="rId89"/>
    <p:sldMasterId id="2147483891" r:id="rId90"/>
    <p:sldMasterId id="2147483895" r:id="rId91"/>
    <p:sldMasterId id="2147483897" r:id="rId92"/>
    <p:sldMasterId id="2147483907" r:id="rId93"/>
    <p:sldMasterId id="2147483915" r:id="rId94"/>
    <p:sldMasterId id="2147483919" r:id="rId95"/>
    <p:sldMasterId id="2147483925" r:id="rId96"/>
    <p:sldMasterId id="2147483933" r:id="rId97"/>
    <p:sldMasterId id="2147483935" r:id="rId98"/>
    <p:sldMasterId id="2147483943" r:id="rId99"/>
    <p:sldMasterId id="2147483949" r:id="rId100"/>
    <p:sldMasterId id="2147483951" r:id="rId101"/>
    <p:sldMasterId id="2147483955" r:id="rId102"/>
    <p:sldMasterId id="2147483957" r:id="rId103"/>
    <p:sldMasterId id="2147483959" r:id="rId104"/>
    <p:sldMasterId id="2147483963" r:id="rId105"/>
    <p:sldMasterId id="2147483965" r:id="rId106"/>
    <p:sldMasterId id="2147483967" r:id="rId107"/>
    <p:sldMasterId id="2147483981" r:id="rId108"/>
    <p:sldMasterId id="2147484011" r:id="rId109"/>
    <p:sldMasterId id="2147484013" r:id="rId110"/>
    <p:sldMasterId id="2147484015" r:id="rId111"/>
    <p:sldMasterId id="2147484017" r:id="rId112"/>
    <p:sldMasterId id="2147484021" r:id="rId113"/>
    <p:sldMasterId id="2147484023" r:id="rId114"/>
  </p:sldMasterIdLst>
  <p:notesMasterIdLst>
    <p:notesMasterId r:id="rId205"/>
  </p:notesMasterIdLst>
  <p:handoutMasterIdLst>
    <p:handoutMasterId r:id="rId206"/>
  </p:handoutMasterIdLst>
  <p:sldIdLst>
    <p:sldId id="655" r:id="rId115"/>
    <p:sldId id="556" r:id="rId116"/>
    <p:sldId id="264" r:id="rId117"/>
    <p:sldId id="559" r:id="rId118"/>
    <p:sldId id="657" r:id="rId119"/>
    <p:sldId id="266" r:id="rId120"/>
    <p:sldId id="267" r:id="rId121"/>
    <p:sldId id="560" r:id="rId122"/>
    <p:sldId id="564" r:id="rId123"/>
    <p:sldId id="497" r:id="rId124"/>
    <p:sldId id="278" r:id="rId125"/>
    <p:sldId id="565" r:id="rId126"/>
    <p:sldId id="476" r:id="rId127"/>
    <p:sldId id="279" r:id="rId128"/>
    <p:sldId id="280" r:id="rId129"/>
    <p:sldId id="566" r:id="rId130"/>
    <p:sldId id="567" r:id="rId131"/>
    <p:sldId id="501" r:id="rId132"/>
    <p:sldId id="569" r:id="rId133"/>
    <p:sldId id="284" r:id="rId134"/>
    <p:sldId id="478" r:id="rId135"/>
    <p:sldId id="570" r:id="rId136"/>
    <p:sldId id="571" r:id="rId137"/>
    <p:sldId id="575" r:id="rId138"/>
    <p:sldId id="576" r:id="rId139"/>
    <p:sldId id="290" r:id="rId140"/>
    <p:sldId id="578" r:id="rId141"/>
    <p:sldId id="659" r:id="rId142"/>
    <p:sldId id="504" r:id="rId143"/>
    <p:sldId id="579" r:id="rId144"/>
    <p:sldId id="301" r:id="rId145"/>
    <p:sldId id="481" r:id="rId146"/>
    <p:sldId id="303" r:id="rId147"/>
    <p:sldId id="304" r:id="rId148"/>
    <p:sldId id="587" r:id="rId149"/>
    <p:sldId id="660" r:id="rId150"/>
    <p:sldId id="512" r:id="rId151"/>
    <p:sldId id="591" r:id="rId152"/>
    <p:sldId id="311" r:id="rId153"/>
    <p:sldId id="515" r:id="rId154"/>
    <p:sldId id="593" r:id="rId155"/>
    <p:sldId id="315" r:id="rId156"/>
    <p:sldId id="596" r:id="rId157"/>
    <p:sldId id="319" r:id="rId158"/>
    <p:sldId id="519" r:id="rId159"/>
    <p:sldId id="320" r:id="rId160"/>
    <p:sldId id="600" r:id="rId161"/>
    <p:sldId id="523" r:id="rId162"/>
    <p:sldId id="324" r:id="rId163"/>
    <p:sldId id="601" r:id="rId164"/>
    <p:sldId id="326" r:id="rId165"/>
    <p:sldId id="327" r:id="rId166"/>
    <p:sldId id="605" r:id="rId167"/>
    <p:sldId id="528" r:id="rId168"/>
    <p:sldId id="331" r:id="rId169"/>
    <p:sldId id="332" r:id="rId170"/>
    <p:sldId id="608" r:id="rId171"/>
    <p:sldId id="609" r:id="rId172"/>
    <p:sldId id="337" r:id="rId173"/>
    <p:sldId id="610" r:id="rId174"/>
    <p:sldId id="338" r:id="rId175"/>
    <p:sldId id="339" r:id="rId176"/>
    <p:sldId id="616" r:id="rId177"/>
    <p:sldId id="618" r:id="rId178"/>
    <p:sldId id="347" r:id="rId179"/>
    <p:sldId id="348" r:id="rId180"/>
    <p:sldId id="349" r:id="rId181"/>
    <p:sldId id="619" r:id="rId182"/>
    <p:sldId id="353" r:id="rId183"/>
    <p:sldId id="354" r:id="rId184"/>
    <p:sldId id="622" r:id="rId185"/>
    <p:sldId id="623" r:id="rId186"/>
    <p:sldId id="358" r:id="rId187"/>
    <p:sldId id="536" r:id="rId188"/>
    <p:sldId id="661" r:id="rId189"/>
    <p:sldId id="359" r:id="rId190"/>
    <p:sldId id="537" r:id="rId191"/>
    <p:sldId id="624" r:id="rId192"/>
    <p:sldId id="362" r:id="rId193"/>
    <p:sldId id="366" r:id="rId194"/>
    <p:sldId id="656" r:id="rId195"/>
    <p:sldId id="628" r:id="rId196"/>
    <p:sldId id="544" r:id="rId197"/>
    <p:sldId id="654" r:id="rId198"/>
    <p:sldId id="634" r:id="rId199"/>
    <p:sldId id="649" r:id="rId200"/>
    <p:sldId id="650" r:id="rId201"/>
    <p:sldId id="651" r:id="rId202"/>
    <p:sldId id="652" r:id="rId203"/>
    <p:sldId id="662" r:id="rId204"/>
  </p:sldIdLst>
  <p:sldSz cx="9144000" cy="6858000" type="screen4x3"/>
  <p:notesSz cx="7048500" cy="10185400"/>
  <p:custDataLst>
    <p:tags r:id="rId207"/>
  </p:custDataLst>
  <p:defaultTextStyle>
    <a:defPPr>
      <a:defRPr lang="en-US"/>
    </a:defPPr>
    <a:lvl1pPr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1pPr>
    <a:lvl2pPr marL="4572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2pPr>
    <a:lvl3pPr marL="9144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3pPr>
    <a:lvl4pPr marL="13716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4pPr>
    <a:lvl5pPr marL="18288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5pPr>
    <a:lvl6pPr marL="2286000" algn="l" defTabSz="457200" rtl="0" eaLnBrk="1" latinLnBrk="0" hangingPunct="1">
      <a:defRPr sz="2400" kern="1200">
        <a:solidFill>
          <a:schemeClr val="tx1"/>
        </a:solidFill>
        <a:latin typeface="Arial" pitchFamily="-108" charset="0"/>
        <a:ea typeface="Arial" pitchFamily="-108" charset="0"/>
        <a:cs typeface="Arial" pitchFamily="-108" charset="0"/>
      </a:defRPr>
    </a:lvl6pPr>
    <a:lvl7pPr marL="2743200" algn="l" defTabSz="457200" rtl="0" eaLnBrk="1" latinLnBrk="0" hangingPunct="1">
      <a:defRPr sz="2400" kern="1200">
        <a:solidFill>
          <a:schemeClr val="tx1"/>
        </a:solidFill>
        <a:latin typeface="Arial" pitchFamily="-108" charset="0"/>
        <a:ea typeface="Arial" pitchFamily="-108" charset="0"/>
        <a:cs typeface="Arial" pitchFamily="-108" charset="0"/>
      </a:defRPr>
    </a:lvl7pPr>
    <a:lvl8pPr marL="3200400" algn="l" defTabSz="457200" rtl="0" eaLnBrk="1" latinLnBrk="0" hangingPunct="1">
      <a:defRPr sz="2400" kern="1200">
        <a:solidFill>
          <a:schemeClr val="tx1"/>
        </a:solidFill>
        <a:latin typeface="Arial" pitchFamily="-108" charset="0"/>
        <a:ea typeface="Arial" pitchFamily="-108" charset="0"/>
        <a:cs typeface="Arial" pitchFamily="-108" charset="0"/>
      </a:defRPr>
    </a:lvl8pPr>
    <a:lvl9pPr marL="3657600" algn="l" defTabSz="457200" rtl="0" eaLnBrk="1" latinLnBrk="0" hangingPunct="1">
      <a:defRPr sz="2400" kern="1200">
        <a:solidFill>
          <a:schemeClr val="tx1"/>
        </a:solidFill>
        <a:latin typeface="Arial" pitchFamily="-108" charset="0"/>
        <a:ea typeface="Arial" pitchFamily="-108" charset="0"/>
        <a:cs typeface="Arial" pitchFamily="-108" charset="0"/>
      </a:defRPr>
    </a:lvl9pPr>
  </p:defaultTextStyle>
  <p:extLst>
    <p:ext uri="{EFAFB233-063F-42B5-8137-9DF3F51BA10A}">
      <p15:sldGuideLst xmlns:p15="http://schemas.microsoft.com/office/powerpoint/2012/main">
        <p15:guide id="1" orient="horz" pos="1932">
          <p15:clr>
            <a:srgbClr val="A4A3A4"/>
          </p15:clr>
        </p15:guide>
        <p15:guide id="2" pos="2880">
          <p15:clr>
            <a:srgbClr val="A4A3A4"/>
          </p15:clr>
        </p15:guide>
      </p15:sldGuideLst>
    </p:ext>
    <p:ext uri="{2D200454-40CA-4A62-9FC3-DE9A4176ACB9}">
      <p15:notesGuideLst xmlns:p15="http://schemas.microsoft.com/office/powerpoint/2012/main">
        <p15:guide id="1" orient="horz" pos="3208" userDrawn="1">
          <p15:clr>
            <a:srgbClr val="A4A3A4"/>
          </p15:clr>
        </p15:guide>
        <p15:guide id="2" pos="222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50"/>
    <a:srgbClr val="4B7278"/>
    <a:srgbClr val="58662E"/>
    <a:srgbClr val="F7F7F7"/>
    <a:srgbClr val="4473B8"/>
    <a:srgbClr val="85B0DE"/>
    <a:srgbClr val="008B5D"/>
    <a:srgbClr val="007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4" autoAdjust="0"/>
    <p:restoredTop sz="94681" autoAdjust="0"/>
  </p:normalViewPr>
  <p:slideViewPr>
    <p:cSldViewPr snapToGrid="0">
      <p:cViewPr varScale="1">
        <p:scale>
          <a:sx n="73" d="100"/>
          <a:sy n="73" d="100"/>
        </p:scale>
        <p:origin x="1116" y="72"/>
      </p:cViewPr>
      <p:guideLst>
        <p:guide orient="horz" pos="1932"/>
        <p:guide pos="2880"/>
      </p:guideLst>
    </p:cSldViewPr>
  </p:slideViewPr>
  <p:outlineViewPr>
    <p:cViewPr>
      <p:scale>
        <a:sx n="33" d="100"/>
        <a:sy n="33" d="100"/>
      </p:scale>
      <p:origin x="0" y="-6828"/>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53" d="100"/>
          <a:sy n="53" d="100"/>
        </p:scale>
        <p:origin x="-2992" y="-96"/>
      </p:cViewPr>
      <p:guideLst>
        <p:guide orient="horz" pos="3208"/>
        <p:guide pos="222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3.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Master" Target="slideMasters/slideMaster84.xml"/><Relationship Id="rId138" Type="http://schemas.openxmlformats.org/officeDocument/2006/relationships/slide" Target="slides/slide24.xml"/><Relationship Id="rId159" Type="http://schemas.openxmlformats.org/officeDocument/2006/relationships/slide" Target="slides/slide45.xml"/><Relationship Id="rId170" Type="http://schemas.openxmlformats.org/officeDocument/2006/relationships/slide" Target="slides/slide56.xml"/><Relationship Id="rId191" Type="http://schemas.openxmlformats.org/officeDocument/2006/relationships/slide" Target="slides/slide77.xml"/><Relationship Id="rId205" Type="http://schemas.openxmlformats.org/officeDocument/2006/relationships/notesMaster" Target="notesMasters/notesMaster1.xml"/><Relationship Id="rId107" Type="http://schemas.openxmlformats.org/officeDocument/2006/relationships/slideMaster" Target="slideMasters/slideMaster10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Master" Target="slideMasters/slideMaster74.xml"/><Relationship Id="rId128" Type="http://schemas.openxmlformats.org/officeDocument/2006/relationships/slide" Target="slides/slide14.xml"/><Relationship Id="rId149" Type="http://schemas.openxmlformats.org/officeDocument/2006/relationships/slide" Target="slides/slide35.xml"/><Relationship Id="rId5" Type="http://schemas.openxmlformats.org/officeDocument/2006/relationships/slideMaster" Target="slideMasters/slideMaster5.xml"/><Relationship Id="rId95" Type="http://schemas.openxmlformats.org/officeDocument/2006/relationships/slideMaster" Target="slideMasters/slideMaster95.xml"/><Relationship Id="rId160" Type="http://schemas.openxmlformats.org/officeDocument/2006/relationships/slide" Target="slides/slide46.xml"/><Relationship Id="rId181" Type="http://schemas.openxmlformats.org/officeDocument/2006/relationships/slide" Target="slides/slide67.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 Target="slides/slide4.xml"/><Relationship Id="rId139" Type="http://schemas.openxmlformats.org/officeDocument/2006/relationships/slide" Target="slides/slide25.xml"/><Relationship Id="rId85" Type="http://schemas.openxmlformats.org/officeDocument/2006/relationships/slideMaster" Target="slideMasters/slideMaster85.xml"/><Relationship Id="rId150" Type="http://schemas.openxmlformats.org/officeDocument/2006/relationships/slide" Target="slides/slide36.xml"/><Relationship Id="rId171" Type="http://schemas.openxmlformats.org/officeDocument/2006/relationships/slide" Target="slides/slide57.xml"/><Relationship Id="rId192" Type="http://schemas.openxmlformats.org/officeDocument/2006/relationships/slide" Target="slides/slide78.xml"/><Relationship Id="rId206" Type="http://schemas.openxmlformats.org/officeDocument/2006/relationships/handoutMaster" Target="handoutMasters/handoutMaster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Master" Target="slideMasters/slideMaster108.xml"/><Relationship Id="rId129" Type="http://schemas.openxmlformats.org/officeDocument/2006/relationships/slide" Target="slides/slide15.xml"/><Relationship Id="rId54" Type="http://schemas.openxmlformats.org/officeDocument/2006/relationships/slideMaster" Target="slideMasters/slideMaster54.xml"/><Relationship Id="rId75" Type="http://schemas.openxmlformats.org/officeDocument/2006/relationships/slideMaster" Target="slideMasters/slideMaster75.xml"/><Relationship Id="rId96" Type="http://schemas.openxmlformats.org/officeDocument/2006/relationships/slideMaster" Target="slideMasters/slideMaster96.xml"/><Relationship Id="rId140" Type="http://schemas.openxmlformats.org/officeDocument/2006/relationships/slide" Target="slides/slide26.xml"/><Relationship Id="rId161" Type="http://schemas.openxmlformats.org/officeDocument/2006/relationships/slide" Target="slides/slide47.xml"/><Relationship Id="rId182" Type="http://schemas.openxmlformats.org/officeDocument/2006/relationships/slide" Target="slides/slide68.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5.xml"/><Relationship Id="rId44" Type="http://schemas.openxmlformats.org/officeDocument/2006/relationships/slideMaster" Target="slideMasters/slideMaster44.xml"/><Relationship Id="rId65" Type="http://schemas.openxmlformats.org/officeDocument/2006/relationships/slideMaster" Target="slideMasters/slideMaster65.xml"/><Relationship Id="rId86" Type="http://schemas.openxmlformats.org/officeDocument/2006/relationships/slideMaster" Target="slideMasters/slideMaster86.xml"/><Relationship Id="rId130" Type="http://schemas.openxmlformats.org/officeDocument/2006/relationships/slide" Target="slides/slide16.xml"/><Relationship Id="rId151" Type="http://schemas.openxmlformats.org/officeDocument/2006/relationships/slide" Target="slides/slide37.xml"/><Relationship Id="rId172" Type="http://schemas.openxmlformats.org/officeDocument/2006/relationships/slide" Target="slides/slide58.xml"/><Relationship Id="rId193" Type="http://schemas.openxmlformats.org/officeDocument/2006/relationships/slide" Target="slides/slide79.xml"/><Relationship Id="rId207" Type="http://schemas.openxmlformats.org/officeDocument/2006/relationships/tags" Target="tags/tag1.xml"/><Relationship Id="rId13" Type="http://schemas.openxmlformats.org/officeDocument/2006/relationships/slideMaster" Target="slideMasters/slideMaster13.xml"/><Relationship Id="rId109" Type="http://schemas.openxmlformats.org/officeDocument/2006/relationships/slideMaster" Target="slideMasters/slideMaster109.xml"/><Relationship Id="rId34" Type="http://schemas.openxmlformats.org/officeDocument/2006/relationships/slideMaster" Target="slideMasters/slideMaster34.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20" Type="http://schemas.openxmlformats.org/officeDocument/2006/relationships/slide" Target="slides/slide6.xml"/><Relationship Id="rId141" Type="http://schemas.openxmlformats.org/officeDocument/2006/relationships/slide" Target="slides/slide27.xml"/><Relationship Id="rId7" Type="http://schemas.openxmlformats.org/officeDocument/2006/relationships/slideMaster" Target="slideMasters/slideMaster7.xml"/><Relationship Id="rId162" Type="http://schemas.openxmlformats.org/officeDocument/2006/relationships/slide" Target="slides/slide48.xml"/><Relationship Id="rId183" Type="http://schemas.openxmlformats.org/officeDocument/2006/relationships/slide" Target="slides/slide69.xml"/><Relationship Id="rId24" Type="http://schemas.openxmlformats.org/officeDocument/2006/relationships/slideMaster" Target="slideMasters/slideMaster24.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Master" Target="slideMasters/slideMaster110.xml"/><Relationship Id="rId131" Type="http://schemas.openxmlformats.org/officeDocument/2006/relationships/slide" Target="slides/slide17.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52" Type="http://schemas.openxmlformats.org/officeDocument/2006/relationships/slide" Target="slides/slide38.xml"/><Relationship Id="rId173" Type="http://schemas.openxmlformats.org/officeDocument/2006/relationships/slide" Target="slides/slide59.xml"/><Relationship Id="rId194" Type="http://schemas.openxmlformats.org/officeDocument/2006/relationships/slide" Target="slides/slide80.xml"/><Relationship Id="rId199" Type="http://schemas.openxmlformats.org/officeDocument/2006/relationships/slide" Target="slides/slide85.xml"/><Relationship Id="rId203" Type="http://schemas.openxmlformats.org/officeDocument/2006/relationships/slide" Target="slides/slide89.xml"/><Relationship Id="rId208"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Master" Target="slideMasters/slideMaster100.xml"/><Relationship Id="rId105" Type="http://schemas.openxmlformats.org/officeDocument/2006/relationships/slideMaster" Target="slideMasters/slideMaster105.xml"/><Relationship Id="rId126" Type="http://schemas.openxmlformats.org/officeDocument/2006/relationships/slide" Target="slides/slide12.xml"/><Relationship Id="rId147" Type="http://schemas.openxmlformats.org/officeDocument/2006/relationships/slide" Target="slides/slide33.xml"/><Relationship Id="rId168" Type="http://schemas.openxmlformats.org/officeDocument/2006/relationships/slide" Target="slides/slide54.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98" Type="http://schemas.openxmlformats.org/officeDocument/2006/relationships/slideMaster" Target="slideMasters/slideMaster98.xml"/><Relationship Id="rId121" Type="http://schemas.openxmlformats.org/officeDocument/2006/relationships/slide" Target="slides/slide7.xml"/><Relationship Id="rId142" Type="http://schemas.openxmlformats.org/officeDocument/2006/relationships/slide" Target="slides/slide28.xml"/><Relationship Id="rId163" Type="http://schemas.openxmlformats.org/officeDocument/2006/relationships/slide" Target="slides/slide49.xml"/><Relationship Id="rId184" Type="http://schemas.openxmlformats.org/officeDocument/2006/relationships/slide" Target="slides/slide70.xml"/><Relationship Id="rId189" Type="http://schemas.openxmlformats.org/officeDocument/2006/relationships/slide" Target="slides/slide75.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 Target="slides/slide2.xml"/><Relationship Id="rId137" Type="http://schemas.openxmlformats.org/officeDocument/2006/relationships/slide" Target="slides/slide23.xml"/><Relationship Id="rId158" Type="http://schemas.openxmlformats.org/officeDocument/2006/relationships/slide" Target="slides/slide44.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111" Type="http://schemas.openxmlformats.org/officeDocument/2006/relationships/slideMaster" Target="slideMasters/slideMaster111.xml"/><Relationship Id="rId132" Type="http://schemas.openxmlformats.org/officeDocument/2006/relationships/slide" Target="slides/slide18.xml"/><Relationship Id="rId153" Type="http://schemas.openxmlformats.org/officeDocument/2006/relationships/slide" Target="slides/slide39.xml"/><Relationship Id="rId174" Type="http://schemas.openxmlformats.org/officeDocument/2006/relationships/slide" Target="slides/slide60.xml"/><Relationship Id="rId179" Type="http://schemas.openxmlformats.org/officeDocument/2006/relationships/slide" Target="slides/slide65.xml"/><Relationship Id="rId195" Type="http://schemas.openxmlformats.org/officeDocument/2006/relationships/slide" Target="slides/slide81.xml"/><Relationship Id="rId209" Type="http://schemas.openxmlformats.org/officeDocument/2006/relationships/viewProps" Target="viewProps.xml"/><Relationship Id="rId190" Type="http://schemas.openxmlformats.org/officeDocument/2006/relationships/slide" Target="slides/slide76.xml"/><Relationship Id="rId204" Type="http://schemas.openxmlformats.org/officeDocument/2006/relationships/slide" Target="slides/slide90.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Master" Target="slideMasters/slideMaster106.xml"/><Relationship Id="rId127" Type="http://schemas.openxmlformats.org/officeDocument/2006/relationships/slide" Target="slides/slide1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94" Type="http://schemas.openxmlformats.org/officeDocument/2006/relationships/slideMaster" Target="slideMasters/slideMaster94.xml"/><Relationship Id="rId99" Type="http://schemas.openxmlformats.org/officeDocument/2006/relationships/slideMaster" Target="slideMasters/slideMaster99.xml"/><Relationship Id="rId101" Type="http://schemas.openxmlformats.org/officeDocument/2006/relationships/slideMaster" Target="slideMasters/slideMaster101.xml"/><Relationship Id="rId122" Type="http://schemas.openxmlformats.org/officeDocument/2006/relationships/slide" Target="slides/slide8.xml"/><Relationship Id="rId143" Type="http://schemas.openxmlformats.org/officeDocument/2006/relationships/slide" Target="slides/slide29.xml"/><Relationship Id="rId148" Type="http://schemas.openxmlformats.org/officeDocument/2006/relationships/slide" Target="slides/slide34.xml"/><Relationship Id="rId164" Type="http://schemas.openxmlformats.org/officeDocument/2006/relationships/slide" Target="slides/slide50.xml"/><Relationship Id="rId169" Type="http://schemas.openxmlformats.org/officeDocument/2006/relationships/slide" Target="slides/slide55.xml"/><Relationship Id="rId185" Type="http://schemas.openxmlformats.org/officeDocument/2006/relationships/slide" Target="slides/slide7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66.xml"/><Relationship Id="rId210" Type="http://schemas.openxmlformats.org/officeDocument/2006/relationships/theme" Target="theme/theme1.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Master" Target="slideMasters/slideMaster89.xml"/><Relationship Id="rId112" Type="http://schemas.openxmlformats.org/officeDocument/2006/relationships/slideMaster" Target="slideMasters/slideMaster112.xml"/><Relationship Id="rId133" Type="http://schemas.openxmlformats.org/officeDocument/2006/relationships/slide" Target="slides/slide19.xml"/><Relationship Id="rId154" Type="http://schemas.openxmlformats.org/officeDocument/2006/relationships/slide" Target="slides/slide40.xml"/><Relationship Id="rId175" Type="http://schemas.openxmlformats.org/officeDocument/2006/relationships/slide" Target="slides/slide61.xml"/><Relationship Id="rId196" Type="http://schemas.openxmlformats.org/officeDocument/2006/relationships/slide" Target="slides/slide82.xml"/><Relationship Id="rId200" Type="http://schemas.openxmlformats.org/officeDocument/2006/relationships/slide" Target="slides/slide86.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Master" Target="slideMasters/slideMaster79.xml"/><Relationship Id="rId102" Type="http://schemas.openxmlformats.org/officeDocument/2006/relationships/slideMaster" Target="slideMasters/slideMaster102.xml"/><Relationship Id="rId123" Type="http://schemas.openxmlformats.org/officeDocument/2006/relationships/slide" Target="slides/slide9.xml"/><Relationship Id="rId144" Type="http://schemas.openxmlformats.org/officeDocument/2006/relationships/slide" Target="slides/slide30.xml"/><Relationship Id="rId90" Type="http://schemas.openxmlformats.org/officeDocument/2006/relationships/slideMaster" Target="slideMasters/slideMaster90.xml"/><Relationship Id="rId165" Type="http://schemas.openxmlformats.org/officeDocument/2006/relationships/slide" Target="slides/slide51.xml"/><Relationship Id="rId186" Type="http://schemas.openxmlformats.org/officeDocument/2006/relationships/slide" Target="slides/slide72.xml"/><Relationship Id="rId211" Type="http://schemas.openxmlformats.org/officeDocument/2006/relationships/tableStyles" Target="tableStyles.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Master" Target="slideMasters/slideMaster69.xml"/><Relationship Id="rId113" Type="http://schemas.openxmlformats.org/officeDocument/2006/relationships/slideMaster" Target="slideMasters/slideMaster113.xml"/><Relationship Id="rId134" Type="http://schemas.openxmlformats.org/officeDocument/2006/relationships/slide" Target="slides/slide20.xml"/><Relationship Id="rId80" Type="http://schemas.openxmlformats.org/officeDocument/2006/relationships/slideMaster" Target="slideMasters/slideMaster80.xml"/><Relationship Id="rId155" Type="http://schemas.openxmlformats.org/officeDocument/2006/relationships/slide" Target="slides/slide41.xml"/><Relationship Id="rId176" Type="http://schemas.openxmlformats.org/officeDocument/2006/relationships/slide" Target="slides/slide62.xml"/><Relationship Id="rId197" Type="http://schemas.openxmlformats.org/officeDocument/2006/relationships/slide" Target="slides/slide83.xml"/><Relationship Id="rId201" Type="http://schemas.openxmlformats.org/officeDocument/2006/relationships/slide" Target="slides/slide87.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Master" Target="slideMasters/slideMaster103.xml"/><Relationship Id="rId124" Type="http://schemas.openxmlformats.org/officeDocument/2006/relationships/slide" Target="slides/slide10.xml"/><Relationship Id="rId70" Type="http://schemas.openxmlformats.org/officeDocument/2006/relationships/slideMaster" Target="slideMasters/slideMaster70.xml"/><Relationship Id="rId91" Type="http://schemas.openxmlformats.org/officeDocument/2006/relationships/slideMaster" Target="slideMasters/slideMaster91.xml"/><Relationship Id="rId145" Type="http://schemas.openxmlformats.org/officeDocument/2006/relationships/slide" Target="slides/slide31.xml"/><Relationship Id="rId166" Type="http://schemas.openxmlformats.org/officeDocument/2006/relationships/slide" Target="slides/slide52.xml"/><Relationship Id="rId187" Type="http://schemas.openxmlformats.org/officeDocument/2006/relationships/slide" Target="slides/slide73.xml"/><Relationship Id="rId1" Type="http://schemas.openxmlformats.org/officeDocument/2006/relationships/slideMaster" Target="slideMasters/slideMaster1.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Master" Target="slideMasters/slideMaster114.xml"/><Relationship Id="rId60" Type="http://schemas.openxmlformats.org/officeDocument/2006/relationships/slideMaster" Target="slideMasters/slideMaster60.xml"/><Relationship Id="rId81" Type="http://schemas.openxmlformats.org/officeDocument/2006/relationships/slideMaster" Target="slideMasters/slideMaster81.xml"/><Relationship Id="rId135" Type="http://schemas.openxmlformats.org/officeDocument/2006/relationships/slide" Target="slides/slide21.xml"/><Relationship Id="rId156" Type="http://schemas.openxmlformats.org/officeDocument/2006/relationships/slide" Target="slides/slide42.xml"/><Relationship Id="rId177" Type="http://schemas.openxmlformats.org/officeDocument/2006/relationships/slide" Target="slides/slide63.xml"/><Relationship Id="rId198" Type="http://schemas.openxmlformats.org/officeDocument/2006/relationships/slide" Target="slides/slide84.xml"/><Relationship Id="rId202" Type="http://schemas.openxmlformats.org/officeDocument/2006/relationships/slide" Target="slides/slide88.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Master" Target="slideMasters/slideMaster50.xml"/><Relationship Id="rId104" Type="http://schemas.openxmlformats.org/officeDocument/2006/relationships/slideMaster" Target="slideMasters/slideMaster104.xml"/><Relationship Id="rId125" Type="http://schemas.openxmlformats.org/officeDocument/2006/relationships/slide" Target="slides/slide11.xml"/><Relationship Id="rId146" Type="http://schemas.openxmlformats.org/officeDocument/2006/relationships/slide" Target="slides/slide32.xml"/><Relationship Id="rId167" Type="http://schemas.openxmlformats.org/officeDocument/2006/relationships/slide" Target="slides/slide53.xml"/><Relationship Id="rId188" Type="http://schemas.openxmlformats.org/officeDocument/2006/relationships/slide" Target="slides/slide74.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Master" Target="slideMasters/slideMaster40.xml"/><Relationship Id="rId115" Type="http://schemas.openxmlformats.org/officeDocument/2006/relationships/slide" Target="slides/slide1.xml"/><Relationship Id="rId136" Type="http://schemas.openxmlformats.org/officeDocument/2006/relationships/slide" Target="slides/slide22.xml"/><Relationship Id="rId157" Type="http://schemas.openxmlformats.org/officeDocument/2006/relationships/slide" Target="slides/slide43.xml"/><Relationship Id="rId178"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2850" name="Rectangle 2"/>
          <p:cNvSpPr>
            <a:spLocks noGrp="1" noChangeArrowheads="1"/>
          </p:cNvSpPr>
          <p:nvPr>
            <p:ph type="hdr" sz="quarter"/>
          </p:nvPr>
        </p:nvSpPr>
        <p:spPr bwMode="auto">
          <a:xfrm>
            <a:off x="0" y="0"/>
            <a:ext cx="3054166"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l" defTabSz="847393" eaLnBrk="0" hangingPunct="0">
              <a:defRPr sz="1100">
                <a:latin typeface="Times New Roman" charset="0"/>
                <a:ea typeface="+mn-ea"/>
                <a:cs typeface="+mn-cs"/>
              </a:defRPr>
            </a:lvl1pPr>
          </a:lstStyle>
          <a:p>
            <a:pPr>
              <a:defRPr/>
            </a:pPr>
            <a:endParaRPr lang="en-US" dirty="0"/>
          </a:p>
        </p:txBody>
      </p:sp>
      <p:sp>
        <p:nvSpPr>
          <p:cNvPr id="462851" name="Rectangle 3"/>
          <p:cNvSpPr>
            <a:spLocks noGrp="1" noChangeArrowheads="1"/>
          </p:cNvSpPr>
          <p:nvPr>
            <p:ph type="dt" sz="quarter" idx="1"/>
          </p:nvPr>
        </p:nvSpPr>
        <p:spPr bwMode="auto">
          <a:xfrm>
            <a:off x="3992488" y="0"/>
            <a:ext cx="3053242"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r" defTabSz="847393" eaLnBrk="0" hangingPunct="0">
              <a:defRPr sz="1100">
                <a:latin typeface="Times New Roman" charset="0"/>
                <a:ea typeface="+mn-ea"/>
                <a:cs typeface="+mn-cs"/>
              </a:defRPr>
            </a:lvl1pPr>
          </a:lstStyle>
          <a:p>
            <a:pPr>
              <a:defRPr/>
            </a:pPr>
            <a:endParaRPr lang="en-US" dirty="0"/>
          </a:p>
        </p:txBody>
      </p:sp>
      <p:sp>
        <p:nvSpPr>
          <p:cNvPr id="462852" name="Rectangle 4"/>
          <p:cNvSpPr>
            <a:spLocks noGrp="1" noChangeArrowheads="1"/>
          </p:cNvSpPr>
          <p:nvPr>
            <p:ph type="ftr" sz="quarter" idx="2"/>
          </p:nvPr>
        </p:nvSpPr>
        <p:spPr bwMode="auto">
          <a:xfrm>
            <a:off x="0" y="9673233"/>
            <a:ext cx="3054166" cy="509611"/>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l" defTabSz="847393" eaLnBrk="0" hangingPunct="0">
              <a:defRPr sz="1100">
                <a:latin typeface="Times New Roman" charset="0"/>
                <a:ea typeface="+mn-ea"/>
                <a:cs typeface="+mn-cs"/>
              </a:defRPr>
            </a:lvl1pPr>
          </a:lstStyle>
          <a:p>
            <a:pPr>
              <a:defRPr/>
            </a:pPr>
            <a:endParaRPr lang="en-US" dirty="0"/>
          </a:p>
        </p:txBody>
      </p:sp>
      <p:sp>
        <p:nvSpPr>
          <p:cNvPr id="462853" name="Rectangle 5"/>
          <p:cNvSpPr>
            <a:spLocks noGrp="1" noChangeArrowheads="1"/>
          </p:cNvSpPr>
          <p:nvPr>
            <p:ph type="sldNum" sz="quarter" idx="3"/>
          </p:nvPr>
        </p:nvSpPr>
        <p:spPr bwMode="auto">
          <a:xfrm>
            <a:off x="3992488" y="9673233"/>
            <a:ext cx="3053242" cy="509611"/>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r" defTabSz="847393" eaLnBrk="0" hangingPunct="0">
              <a:defRPr sz="1100">
                <a:latin typeface="Times New Roman" pitchFamily="-108" charset="0"/>
              </a:defRPr>
            </a:lvl1pPr>
          </a:lstStyle>
          <a:p>
            <a:fld id="{0229CCC1-E47E-E041-B42E-593426239E8C}" type="slidenum">
              <a:rPr lang="en-US"/>
              <a:pPr/>
              <a:t>‹#›</a:t>
            </a:fld>
            <a:endParaRPr lang="en-US" dirty="0"/>
          </a:p>
        </p:txBody>
      </p:sp>
    </p:spTree>
    <p:extLst>
      <p:ext uri="{BB962C8B-B14F-4D97-AF65-F5344CB8AC3E}">
        <p14:creationId xmlns:p14="http://schemas.microsoft.com/office/powerpoint/2010/main" val="2758938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1634" name="Rectangle 2"/>
          <p:cNvSpPr>
            <a:spLocks noGrp="1" noChangeArrowheads="1"/>
          </p:cNvSpPr>
          <p:nvPr>
            <p:ph type="hdr" sz="quarter"/>
          </p:nvPr>
        </p:nvSpPr>
        <p:spPr bwMode="auto">
          <a:xfrm>
            <a:off x="0" y="0"/>
            <a:ext cx="3054166"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l" defTabSz="847393" eaLnBrk="0" hangingPunct="0">
              <a:defRPr sz="1100">
                <a:latin typeface="Arial" charset="0"/>
                <a:ea typeface="+mn-ea"/>
                <a:cs typeface="+mn-cs"/>
              </a:defRPr>
            </a:lvl1pPr>
          </a:lstStyle>
          <a:p>
            <a:pPr>
              <a:defRPr/>
            </a:pPr>
            <a:endParaRPr lang="en-US" dirty="0"/>
          </a:p>
        </p:txBody>
      </p:sp>
      <p:sp>
        <p:nvSpPr>
          <p:cNvPr id="581635" name="Rectangle 3"/>
          <p:cNvSpPr>
            <a:spLocks noGrp="1" noChangeArrowheads="1"/>
          </p:cNvSpPr>
          <p:nvPr>
            <p:ph type="dt" idx="1"/>
          </p:nvPr>
        </p:nvSpPr>
        <p:spPr bwMode="auto">
          <a:xfrm>
            <a:off x="3994335" y="0"/>
            <a:ext cx="3054165"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r" defTabSz="847393" eaLnBrk="0" hangingPunct="0">
              <a:defRPr sz="1100">
                <a:latin typeface="Arial" charset="0"/>
                <a:ea typeface="+mn-ea"/>
                <a:cs typeface="+mn-cs"/>
              </a:defRPr>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977900" y="765175"/>
            <a:ext cx="5092700" cy="3819525"/>
          </a:xfrm>
          <a:prstGeom prst="rect">
            <a:avLst/>
          </a:prstGeom>
          <a:noFill/>
          <a:ln w="9525">
            <a:solidFill>
              <a:srgbClr val="000000"/>
            </a:solidFill>
            <a:miter lim="800000"/>
            <a:headEnd/>
            <a:tailEnd/>
          </a:ln>
        </p:spPr>
      </p:sp>
      <p:sp>
        <p:nvSpPr>
          <p:cNvPr id="581637" name="Rectangle 5"/>
          <p:cNvSpPr>
            <a:spLocks noGrp="1" noChangeArrowheads="1"/>
          </p:cNvSpPr>
          <p:nvPr>
            <p:ph type="body" sz="quarter" idx="3"/>
          </p:nvPr>
        </p:nvSpPr>
        <p:spPr bwMode="auto">
          <a:xfrm>
            <a:off x="939247" y="4838747"/>
            <a:ext cx="5170008" cy="4582237"/>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1638" name="Rectangle 6"/>
          <p:cNvSpPr>
            <a:spLocks noGrp="1" noChangeArrowheads="1"/>
          </p:cNvSpPr>
          <p:nvPr>
            <p:ph type="ftr" sz="quarter" idx="4"/>
          </p:nvPr>
        </p:nvSpPr>
        <p:spPr bwMode="auto">
          <a:xfrm>
            <a:off x="0" y="9676642"/>
            <a:ext cx="3054166" cy="508758"/>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l" defTabSz="847393" eaLnBrk="0" hangingPunct="0">
              <a:defRPr sz="1100">
                <a:latin typeface="Arial" charset="0"/>
                <a:ea typeface="+mn-ea"/>
                <a:cs typeface="+mn-cs"/>
              </a:defRPr>
            </a:lvl1pPr>
          </a:lstStyle>
          <a:p>
            <a:pPr>
              <a:defRPr/>
            </a:pPr>
            <a:endParaRPr lang="en-US" dirty="0"/>
          </a:p>
        </p:txBody>
      </p:sp>
      <p:sp>
        <p:nvSpPr>
          <p:cNvPr id="581639" name="Rectangle 7"/>
          <p:cNvSpPr>
            <a:spLocks noGrp="1" noChangeArrowheads="1"/>
          </p:cNvSpPr>
          <p:nvPr>
            <p:ph type="sldNum" sz="quarter" idx="5"/>
          </p:nvPr>
        </p:nvSpPr>
        <p:spPr bwMode="auto">
          <a:xfrm>
            <a:off x="3994335" y="9676642"/>
            <a:ext cx="3054165" cy="508758"/>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r" defTabSz="847393" eaLnBrk="0" hangingPunct="0">
              <a:defRPr sz="1100"/>
            </a:lvl1pPr>
          </a:lstStyle>
          <a:p>
            <a:fld id="{3F7F8291-ACA3-8A45-AB25-1FE2075C090F}" type="slidenum">
              <a:rPr lang="en-US"/>
              <a:pPr/>
              <a:t>‹#›</a:t>
            </a:fld>
            <a:endParaRPr lang="en-US" dirty="0"/>
          </a:p>
        </p:txBody>
      </p:sp>
    </p:spTree>
    <p:extLst>
      <p:ext uri="{BB962C8B-B14F-4D97-AF65-F5344CB8AC3E}">
        <p14:creationId xmlns:p14="http://schemas.microsoft.com/office/powerpoint/2010/main" val="20263598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pitchFamily="-108" charset="-128"/>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defTabSz="439976">
              <a:defRPr sz="1300">
                <a:solidFill>
                  <a:schemeClr val="tx1"/>
                </a:solidFill>
                <a:latin typeface="Arial" panose="020B0604020202020204" pitchFamily="34" charset="0"/>
                <a:cs typeface="Arial" panose="020B0604020202020204" pitchFamily="34" charset="0"/>
              </a:defRPr>
            </a:lvl1pPr>
            <a:lvl2pPr marL="411817" indent="-158391" defTabSz="439976">
              <a:defRPr sz="1300">
                <a:solidFill>
                  <a:schemeClr val="tx1"/>
                </a:solidFill>
                <a:latin typeface="Arial" panose="020B0604020202020204" pitchFamily="34" charset="0"/>
                <a:cs typeface="Arial" panose="020B0604020202020204" pitchFamily="34" charset="0"/>
              </a:defRPr>
            </a:lvl2pPr>
            <a:lvl3pPr marL="633565" indent="-126713" defTabSz="439976">
              <a:defRPr sz="1300">
                <a:solidFill>
                  <a:schemeClr val="tx1"/>
                </a:solidFill>
                <a:latin typeface="Arial" panose="020B0604020202020204" pitchFamily="34" charset="0"/>
                <a:cs typeface="Arial" panose="020B0604020202020204" pitchFamily="34" charset="0"/>
              </a:defRPr>
            </a:lvl3pPr>
            <a:lvl4pPr marL="886991" indent="-126713" defTabSz="439976">
              <a:defRPr sz="1300">
                <a:solidFill>
                  <a:schemeClr val="tx1"/>
                </a:solidFill>
                <a:latin typeface="Arial" panose="020B0604020202020204" pitchFamily="34" charset="0"/>
                <a:cs typeface="Arial" panose="020B0604020202020204" pitchFamily="34" charset="0"/>
              </a:defRPr>
            </a:lvl4pPr>
            <a:lvl5pPr marL="1140417" indent="-126713" defTabSz="439976">
              <a:defRPr sz="1300">
                <a:solidFill>
                  <a:schemeClr val="tx1"/>
                </a:solidFill>
                <a:latin typeface="Arial" panose="020B0604020202020204" pitchFamily="34" charset="0"/>
                <a:cs typeface="Arial" panose="020B0604020202020204" pitchFamily="34" charset="0"/>
              </a:defRPr>
            </a:lvl5pPr>
            <a:lvl6pPr marL="1393843"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1647269"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1900695"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2154121"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fld id="{BE4B1C65-EC1F-4AF2-AFC3-54A60B2E8C19}" type="slidenum">
              <a:rPr lang="en-US" altLang="en-US" sz="700">
                <a:solidFill>
                  <a:srgbClr val="000000"/>
                </a:solidFill>
                <a:latin typeface="Times" panose="02020603050405020304" pitchFamily="18" charset="0"/>
                <a:ea typeface="ＭＳ Ｐゴシック" panose="020B0600070205080204" pitchFamily="34" charset="-128"/>
              </a:rPr>
              <a:pPr/>
              <a:t>1</a:t>
            </a:fld>
            <a:endParaRPr lang="en-US" altLang="en-US" sz="700">
              <a:solidFill>
                <a:srgbClr val="000000"/>
              </a:solidFill>
              <a:latin typeface="Times" panose="02020603050405020304" pitchFamily="18" charset="0"/>
              <a:ea typeface="ＭＳ Ｐゴシック" panose="020B0600070205080204" pitchFamily="34" charset="-128"/>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58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2AC11E36-2B1B-714D-B010-D2949BA70F00}" type="slidenum">
              <a:rPr lang="en-US" sz="1300"/>
              <a:pPr algn="r" defTabSz="984666" eaLnBrk="0" hangingPunct="0"/>
              <a:t>11</a:t>
            </a:fld>
            <a:endParaRPr lang="en-US" sz="1300" dirty="0"/>
          </a:p>
        </p:txBody>
      </p:sp>
      <p:sp>
        <p:nvSpPr>
          <p:cNvPr id="501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0182" name="Rectangle 3"/>
          <p:cNvSpPr>
            <a:spLocks noGrp="1" noChangeArrowheads="1"/>
          </p:cNvSpPr>
          <p:nvPr>
            <p:ph type="body" idx="1"/>
          </p:nvPr>
        </p:nvSpPr>
        <p:spPr>
          <a:xfrm>
            <a:off x="940170" y="4829373"/>
            <a:ext cx="5168161" cy="4583089"/>
          </a:xfrm>
          <a:solidFill>
            <a:srgbClr val="FFFFFF"/>
          </a:solidFill>
          <a:ln>
            <a:solidFill>
              <a:srgbClr val="000000"/>
            </a:solidFill>
          </a:ln>
        </p:spPr>
        <p:txBody>
          <a:bodyPr lIns="98471" tIns="49236" rIns="98471" bIns="49236"/>
          <a:lstStyle/>
          <a:p>
            <a:r>
              <a:rPr lang="en-US" sz="700" b="1" dirty="0"/>
              <a:t>Student Misconceptions and Concerns</a:t>
            </a:r>
            <a:endParaRPr lang="en-US" sz="700" dirty="0"/>
          </a:p>
          <a:p>
            <a:r>
              <a:rPr lang="en-US" sz="700" dirty="0"/>
              <a:t>1. Students frequently equate the functions of mitochondria and chloroplasts as alternative ways to acquire usable energy. This often leads to the conclusion that animal cells have mitochondria but not chloroplasts and that plant cells have chloroplasts but not mitochondria. Plant cells have both.</a:t>
            </a:r>
          </a:p>
          <a:p>
            <a:r>
              <a:rPr lang="en-US" sz="700" b="1" dirty="0"/>
              <a:t>Teaching Tips</a:t>
            </a:r>
            <a:endParaRPr lang="en-US" sz="700" dirty="0"/>
          </a:p>
          <a:p>
            <a:r>
              <a:rPr lang="en-US" sz="700" dirty="0"/>
              <a:t>1. Even in college, students still struggle with the metric system. When discussing the scale of life, consider bringing a meter stick to class. The ratio of a meter to a millimeter is the same as the ratio of a millimeter to a micron: 1 to 1000.</a:t>
            </a:r>
          </a:p>
          <a:p>
            <a:r>
              <a:rPr lang="en-US" sz="700" dirty="0"/>
              <a:t>2. This is a place where a visual image comparing a prokaryotic and eukaryotic cell can be very helpful. These cells are strikingly different in size and composition. A visual reference point instead of just abstract ideas and traits will be a continual reminder for your students during your discussion of these cells.</a:t>
            </a:r>
          </a:p>
          <a:p>
            <a:r>
              <a:rPr lang="en-US" sz="700" dirty="0"/>
              <a:t>3. Students might wrongly conclude that prokaryotes are typically one-tenth the volume of eukaryotic cells. A difference in diameter by a factor of ten translates into a much greater difference in volume. Students might be challenged to recall enough geometry to calculate the difference in the volume of two cells with diameters that differ by a factor of ten.</a:t>
            </a:r>
          </a:p>
          <a:p>
            <a:r>
              <a:rPr lang="en-US" sz="700" dirty="0"/>
              <a:t>4. Some instructors have reported great success by challenging their students to make analogies to the functions of the many organelles discussed. Students may wish to construct one inclusive analogy between a society or factory (used in the text) and a cell or to construct separate analogies for each organelle. As with any analogy, it is important to list the similarities and differences/exceptions.</a:t>
            </a:r>
          </a:p>
          <a:p>
            <a:r>
              <a:rPr lang="en-US" sz="700" dirty="0"/>
              <a:t>5. This might be a good time to discuss the evolution of antibiotic resistance. Teaching tips and ideas for related lessons can be found at </a:t>
            </a:r>
            <a:r>
              <a:rPr lang="en-US" sz="700" dirty="0" err="1"/>
              <a:t>www.pbs.org</a:t>
            </a:r>
            <a:r>
              <a:rPr lang="en-US" sz="700" dirty="0"/>
              <a:t>/</a:t>
            </a:r>
            <a:r>
              <a:rPr lang="en-US" sz="700" dirty="0" err="1"/>
              <a:t>wgbh</a:t>
            </a:r>
            <a:r>
              <a:rPr lang="en-US" sz="700" dirty="0"/>
              <a:t>/evolution/educators/lessons/lesson6/act1.html.</a:t>
            </a:r>
          </a:p>
          <a:p>
            <a:r>
              <a:rPr lang="en-US" sz="700" b="1" dirty="0"/>
              <a:t>Active Lecture Tips</a:t>
            </a:r>
            <a:endParaRPr lang="en-US" sz="700" dirty="0"/>
          </a:p>
          <a:p>
            <a:r>
              <a:rPr lang="en-US" sz="700" dirty="0"/>
              <a:t>1. Germs—here is a term that we learn early in our lives but that is rarely well defined. Ask students to work in pairs to illustrate examples of “germs.” Students may appreciate a biological explanation. The general use of germs is a reference to anything microscopic that causes disease. This may be a good time to sort the major disease-causing agents into three categories: (a) bacteria (prokaryotes), (b) viruses (not yet addressed), and (c) single-celled and multicellular eukaryotes (athlete’s foot is a fungal infection; malaria is caused by a unicellular eukaryote).</a:t>
            </a:r>
          </a:p>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621460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Table 4.1 Comparing prokaryotic and eukaryotic cells</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12</a:t>
            </a:fld>
            <a:endParaRPr lang="en-US">
              <a:solidFill>
                <a:srgbClr val="000000"/>
              </a:solidFill>
            </a:endParaRPr>
          </a:p>
        </p:txBody>
      </p:sp>
    </p:spTree>
    <p:extLst>
      <p:ext uri="{BB962C8B-B14F-4D97-AF65-F5344CB8AC3E}">
        <p14:creationId xmlns:p14="http://schemas.microsoft.com/office/powerpoint/2010/main" val="4138800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9D1CF110-73CF-634C-B7D2-3BC1D81F0EFD}" type="slidenum">
              <a:rPr lang="en-US" sz="1300"/>
              <a:pPr algn="r" defTabSz="984666" eaLnBrk="0" hangingPunct="0"/>
              <a:t>13</a:t>
            </a:fld>
            <a:endParaRPr lang="en-US" sz="1300" dirty="0"/>
          </a:p>
        </p:txBody>
      </p:sp>
      <p:sp>
        <p:nvSpPr>
          <p:cNvPr id="46489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464902" name="Rectangle 3"/>
          <p:cNvSpPr>
            <a:spLocks noGrp="1" noChangeArrowheads="1"/>
          </p:cNvSpPr>
          <p:nvPr>
            <p:ph type="body" idx="1"/>
          </p:nvPr>
        </p:nvSpPr>
        <p:spPr>
          <a:xfrm>
            <a:off x="940170" y="4829373"/>
            <a:ext cx="5168161" cy="4583089"/>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89935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65283306-FC11-4C40-98FE-B6846279FF34}" type="slidenum">
              <a:rPr lang="en-US" sz="1300"/>
              <a:pPr algn="r" defTabSz="984666" eaLnBrk="0" hangingPunct="0"/>
              <a:t>14</a:t>
            </a:fld>
            <a:endParaRPr lang="en-US" sz="1300" dirty="0"/>
          </a:p>
        </p:txBody>
      </p:sp>
      <p:sp>
        <p:nvSpPr>
          <p:cNvPr id="5222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2230" name="Rectangle 3"/>
          <p:cNvSpPr>
            <a:spLocks noGrp="1" noChangeArrowheads="1"/>
          </p:cNvSpPr>
          <p:nvPr>
            <p:ph type="body" idx="1"/>
          </p:nvPr>
        </p:nvSpPr>
        <p:spPr>
          <a:xfrm>
            <a:off x="940170" y="4829373"/>
            <a:ext cx="5168161" cy="4583089"/>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3324704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AC5184C3-C987-3C43-A874-6B5EAD190576}" type="slidenum">
              <a:rPr lang="en-US" sz="1300"/>
              <a:pPr algn="r" defTabSz="984666" eaLnBrk="0" hangingPunct="0"/>
              <a:t>15</a:t>
            </a:fld>
            <a:endParaRPr lang="en-US" sz="1300" dirty="0"/>
          </a:p>
        </p:txBody>
      </p:sp>
      <p:sp>
        <p:nvSpPr>
          <p:cNvPr id="5427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4278" name="Rectangle 3"/>
          <p:cNvSpPr>
            <a:spLocks noGrp="1" noChangeArrowheads="1"/>
          </p:cNvSpPr>
          <p:nvPr>
            <p:ph type="body" idx="1"/>
          </p:nvPr>
        </p:nvSpPr>
        <p:spPr>
          <a:xfrm>
            <a:off x="940170" y="4829373"/>
            <a:ext cx="5168161" cy="4583089"/>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377194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700" dirty="0">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16</a:t>
            </a:fld>
            <a:endParaRPr lang="en-US">
              <a:solidFill>
                <a:srgbClr val="000000"/>
              </a:solidFill>
            </a:endParaRPr>
          </a:p>
        </p:txBody>
      </p:sp>
    </p:spTree>
    <p:extLst>
      <p:ext uri="{BB962C8B-B14F-4D97-AF65-F5344CB8AC3E}">
        <p14:creationId xmlns:p14="http://schemas.microsoft.com/office/powerpoint/2010/main" val="1461407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700" dirty="0">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17</a:t>
            </a:fld>
            <a:endParaRPr lang="en-US">
              <a:solidFill>
                <a:srgbClr val="000000"/>
              </a:solidFill>
            </a:endParaRPr>
          </a:p>
        </p:txBody>
      </p:sp>
    </p:spTree>
    <p:extLst>
      <p:ext uri="{BB962C8B-B14F-4D97-AF65-F5344CB8AC3E}">
        <p14:creationId xmlns:p14="http://schemas.microsoft.com/office/powerpoint/2010/main" val="3112789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AC5184C3-C987-3C43-A874-6B5EAD190576}" type="slidenum">
              <a:rPr lang="en-US" sz="1300"/>
              <a:pPr algn="r" defTabSz="984666" eaLnBrk="0" hangingPunct="0"/>
              <a:t>18</a:t>
            </a:fld>
            <a:endParaRPr lang="en-US" sz="1300" dirty="0"/>
          </a:p>
        </p:txBody>
      </p:sp>
      <p:sp>
        <p:nvSpPr>
          <p:cNvPr id="5427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4278" name="Rectangle 3"/>
          <p:cNvSpPr>
            <a:spLocks noGrp="1" noChangeArrowheads="1"/>
          </p:cNvSpPr>
          <p:nvPr>
            <p:ph type="body" idx="1"/>
          </p:nvPr>
        </p:nvSpPr>
        <p:spPr>
          <a:xfrm>
            <a:off x="940170" y="4829373"/>
            <a:ext cx="5168161" cy="4583089"/>
          </a:xfrm>
          <a:solidFill>
            <a:srgbClr val="FFFFFF"/>
          </a:solidFill>
          <a:ln>
            <a:solidFill>
              <a:srgbClr val="000000"/>
            </a:solidFill>
          </a:ln>
        </p:spPr>
        <p:txBody>
          <a:bodyPr lIns="98471" tIns="49236" rIns="98471" bIns="49236"/>
          <a:lstStyle/>
          <a:p>
            <a:pPr marL="0" marR="0" indent="0" algn="l" defTabSz="914400" rtl="0" eaLnBrk="0" fontAlgn="base" latinLnBrk="0" hangingPunct="0">
              <a:lnSpc>
                <a:spcPct val="100000"/>
              </a:lnSpc>
              <a:spcBef>
                <a:spcPct val="0"/>
              </a:spcBef>
              <a:spcAft>
                <a:spcPct val="0"/>
              </a:spcAft>
              <a:buClrTx/>
              <a:buSzTx/>
              <a:buFontTx/>
              <a:buNone/>
              <a:tabLst/>
              <a:defRPr/>
            </a:pPr>
            <a:endParaRPr lang="en-US" dirty="0" smtClean="0">
              <a:latin typeface="Times New Roman" pitchFamily="-108" charset="0"/>
            </a:endParaRPr>
          </a:p>
        </p:txBody>
      </p:sp>
    </p:spTree>
    <p:extLst>
      <p:ext uri="{BB962C8B-B14F-4D97-AF65-F5344CB8AC3E}">
        <p14:creationId xmlns:p14="http://schemas.microsoft.com/office/powerpoint/2010/main" val="364840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05EA2959-E669-FD49-A9D5-14C501E33015}" type="slidenum">
              <a:rPr lang="en-US" sz="1300"/>
              <a:pPr algn="r" defTabSz="984666" eaLnBrk="0" hangingPunct="0"/>
              <a:t>20</a:t>
            </a:fld>
            <a:endParaRPr lang="en-US" sz="1300" dirty="0"/>
          </a:p>
        </p:txBody>
      </p:sp>
      <p:sp>
        <p:nvSpPr>
          <p:cNvPr id="624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62470" name="Rectangle 3"/>
          <p:cNvSpPr>
            <a:spLocks noGrp="1" noChangeArrowheads="1"/>
          </p:cNvSpPr>
          <p:nvPr>
            <p:ph type="body" idx="1"/>
          </p:nvPr>
        </p:nvSpPr>
        <p:spPr>
          <a:xfrm>
            <a:off x="940170" y="4829373"/>
            <a:ext cx="5168161" cy="4583089"/>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2118168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C6ED096-93A0-A949-9BA9-AB05477D156C}" type="slidenum">
              <a:rPr lang="en-US" sz="1300"/>
              <a:pPr algn="r" defTabSz="984666" eaLnBrk="0" hangingPunct="0"/>
              <a:t>21</a:t>
            </a:fld>
            <a:endParaRPr lang="en-US" sz="1300" dirty="0"/>
          </a:p>
        </p:txBody>
      </p:sp>
      <p:sp>
        <p:nvSpPr>
          <p:cNvPr id="46899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468998" name="Rectangle 3"/>
          <p:cNvSpPr>
            <a:spLocks noGrp="1" noChangeArrowheads="1"/>
          </p:cNvSpPr>
          <p:nvPr>
            <p:ph type="body" idx="1"/>
          </p:nvPr>
        </p:nvSpPr>
        <p:spPr>
          <a:xfrm>
            <a:off x="940170" y="4829373"/>
            <a:ext cx="5168161" cy="4583089"/>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1148691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4.0-1ba Why cells matter (part 2a: cytoskeleton, micrograph</a:t>
            </a:r>
            <a:r>
              <a:rPr lang="en-US" sz="700" dirty="0" smtClean="0">
                <a:latin typeface="Arial" pitchFamily="34" charset="0"/>
                <a:ea typeface="ＭＳ Ｐゴシック" charset="0"/>
                <a:cs typeface="Arial" pitchFamily="34" charset="0"/>
              </a:rPr>
              <a:t>)</a:t>
            </a:r>
          </a:p>
          <a:p>
            <a:endParaRPr lang="en-US" sz="700" dirty="0" smtClean="0">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2</a:t>
            </a:fld>
            <a:endParaRPr lang="en-US">
              <a:solidFill>
                <a:srgbClr val="000000"/>
              </a:solidFill>
            </a:endParaRPr>
          </a:p>
        </p:txBody>
      </p:sp>
    </p:spTree>
    <p:extLst>
      <p:ext uri="{BB962C8B-B14F-4D97-AF65-F5344CB8AC3E}">
        <p14:creationId xmlns:p14="http://schemas.microsoft.com/office/powerpoint/2010/main" val="234856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4.3-1 An idealized animal cell and plant cell (part 1: animal cell)</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24</a:t>
            </a:fld>
            <a:endParaRPr lang="en-US">
              <a:solidFill>
                <a:srgbClr val="000000"/>
              </a:solidFill>
            </a:endParaRPr>
          </a:p>
        </p:txBody>
      </p:sp>
    </p:spTree>
    <p:extLst>
      <p:ext uri="{BB962C8B-B14F-4D97-AF65-F5344CB8AC3E}">
        <p14:creationId xmlns:p14="http://schemas.microsoft.com/office/powerpoint/2010/main" val="2108647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4.3-2 An idealized animal cell and plant cell (part 2: plant cell)</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25</a:t>
            </a:fld>
            <a:endParaRPr lang="en-US">
              <a:solidFill>
                <a:srgbClr val="000000"/>
              </a:solidFill>
            </a:endParaRPr>
          </a:p>
        </p:txBody>
      </p:sp>
    </p:spTree>
    <p:extLst>
      <p:ext uri="{BB962C8B-B14F-4D97-AF65-F5344CB8AC3E}">
        <p14:creationId xmlns:p14="http://schemas.microsoft.com/office/powerpoint/2010/main" val="4015334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8EC4633-0137-404B-AD1E-DA8D5A2D39C0}" type="slidenum">
              <a:rPr lang="en-US" sz="1300"/>
              <a:pPr algn="r" defTabSz="984666" eaLnBrk="0" hangingPunct="0"/>
              <a:t>26</a:t>
            </a:fld>
            <a:endParaRPr lang="en-US" sz="1300" dirty="0"/>
          </a:p>
        </p:txBody>
      </p:sp>
      <p:sp>
        <p:nvSpPr>
          <p:cNvPr id="7475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4756"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3272008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4.4-1 The plasma membrane structure (part 1: phospholipid bilayer)</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27</a:t>
            </a:fld>
            <a:endParaRPr lang="en-US">
              <a:solidFill>
                <a:srgbClr val="000000"/>
              </a:solidFill>
            </a:endParaRPr>
          </a:p>
        </p:txBody>
      </p:sp>
    </p:spTree>
    <p:extLst>
      <p:ext uri="{BB962C8B-B14F-4D97-AF65-F5344CB8AC3E}">
        <p14:creationId xmlns:p14="http://schemas.microsoft.com/office/powerpoint/2010/main" val="1375386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8EC4633-0137-404B-AD1E-DA8D5A2D39C0}" type="slidenum">
              <a:rPr lang="en-US" sz="1300"/>
              <a:pPr algn="r" defTabSz="984666" eaLnBrk="0" hangingPunct="0"/>
              <a:t>29</a:t>
            </a:fld>
            <a:endParaRPr lang="en-US" sz="1300" dirty="0"/>
          </a:p>
        </p:txBody>
      </p:sp>
      <p:sp>
        <p:nvSpPr>
          <p:cNvPr id="7475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4756"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endParaRPr lang="en-US" altLang="zh-CN" dirty="0" smtClean="0">
              <a:latin typeface="Times New Roman" pitchFamily="-108" charset="0"/>
            </a:endParaRPr>
          </a:p>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41121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4.4-2 The plasma membrane structure (part 2: fluid mosaic model)</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30</a:t>
            </a:fld>
            <a:endParaRPr lang="en-US">
              <a:solidFill>
                <a:srgbClr val="000000"/>
              </a:solidFill>
            </a:endParaRPr>
          </a:p>
        </p:txBody>
      </p:sp>
    </p:spTree>
    <p:extLst>
      <p:ext uri="{BB962C8B-B14F-4D97-AF65-F5344CB8AC3E}">
        <p14:creationId xmlns:p14="http://schemas.microsoft.com/office/powerpoint/2010/main" val="3178433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CDD9C14C-0116-654E-8ACF-78445C59736B}" type="slidenum">
              <a:rPr lang="en-US" sz="1300"/>
              <a:pPr algn="r" defTabSz="984666" eaLnBrk="0" hangingPunct="0"/>
              <a:t>31</a:t>
            </a:fld>
            <a:endParaRPr lang="en-US" sz="1300" dirty="0"/>
          </a:p>
        </p:txBody>
      </p:sp>
      <p:sp>
        <p:nvSpPr>
          <p:cNvPr id="9728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7286"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1266008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C52A3B0-638A-9340-A517-B3C9FFF5298A}" type="slidenum">
              <a:rPr lang="en-US" sz="1300"/>
              <a:pPr algn="r" defTabSz="984666" eaLnBrk="0" hangingPunct="0"/>
              <a:t>32</a:t>
            </a:fld>
            <a:endParaRPr lang="en-US" sz="1300" dirty="0"/>
          </a:p>
        </p:txBody>
      </p:sp>
      <p:sp>
        <p:nvSpPr>
          <p:cNvPr id="47513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475140"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1896898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63242F3-76CE-B84E-AAAD-9DCA92236582}" type="slidenum">
              <a:rPr lang="en-US" sz="1300"/>
              <a:pPr algn="r" defTabSz="984666" eaLnBrk="0" hangingPunct="0"/>
              <a:t>33</a:t>
            </a:fld>
            <a:endParaRPr lang="en-US" sz="1300" dirty="0"/>
          </a:p>
        </p:txBody>
      </p:sp>
      <p:sp>
        <p:nvSpPr>
          <p:cNvPr id="101379"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1380"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r>
              <a:rPr lang="en-US" sz="700" b="1" dirty="0"/>
              <a:t>Student Misconceptions and Concerns</a:t>
            </a:r>
            <a:endParaRPr lang="en-US" sz="700" dirty="0"/>
          </a:p>
          <a:p>
            <a:r>
              <a:rPr lang="en-US" sz="700" dirty="0"/>
              <a:t>1. Students often enter college with misunderstandings about the interrelationship between DNA, a chromosome, and a replicated chromosome often photographed just prior to mitosis or meiosis. Consider specifically distinguishing between these important cellular components early in your discussions of the nucleus.</a:t>
            </a:r>
          </a:p>
          <a:p>
            <a:r>
              <a:rPr lang="en-US" sz="700" dirty="0"/>
              <a:t>2. Noting the main flow of genetic information from DNA to RNA to protein on the board will provide a useful reference for students when explaining these processes. As a review, have students note where new molecules of DNA, RNA, and proteins are produced in a cell.</a:t>
            </a:r>
          </a:p>
          <a:p>
            <a:r>
              <a:rPr lang="en-US" sz="700" b="1" dirty="0"/>
              <a:t>Teaching Tips</a:t>
            </a:r>
            <a:endParaRPr lang="en-US" sz="700" dirty="0"/>
          </a:p>
          <a:p>
            <a:r>
              <a:rPr lang="en-US" sz="700" dirty="0"/>
              <a:t>1. Some of your more knowledgeable students may like to guess the exceptions to 46 chromosomes per human cell. These exceptions include gametes, some of the cells that produce them, and red blood cells in </a:t>
            </a:r>
            <a:r>
              <a:rPr lang="en-US" sz="700" dirty="0" err="1"/>
              <a:t>nonfetal</a:t>
            </a:r>
            <a:r>
              <a:rPr lang="en-US" sz="700" dirty="0"/>
              <a:t> mammals.</a:t>
            </a:r>
          </a:p>
          <a:p>
            <a:r>
              <a:rPr lang="en-US" sz="700" dirty="0"/>
              <a:t>2. If you wish to continue the text’s factory analogy, nuclear pores might be said to function most like a door to the boss’s office.</a:t>
            </a:r>
          </a:p>
          <a:p>
            <a:r>
              <a:rPr lang="en-US" sz="700" b="1" dirty="0"/>
              <a:t>Active Lecture Tips</a:t>
            </a:r>
            <a:endParaRPr lang="en-US" sz="700" dirty="0"/>
          </a:p>
          <a:p>
            <a:r>
              <a:rPr lang="en-US" sz="700" dirty="0"/>
              <a:t>1. If you want to challenge your students further, ask them to work in pairs or small groups to consider the adaptive advantage of using mRNA to direct the production of proteins instead of using DNA directly. Some biologists suggest that DNA is better protected in the nucleus and that mRNA, exposed to more damaging cross-reactions in the cytosol, is the temporary “working copy” of the genetic material. In some ways, this is similar to making a working photocopy of an important document, keeping the original copy safely stored away.</a:t>
            </a:r>
          </a:p>
          <a:p>
            <a:r>
              <a:rPr lang="en-US" sz="700" dirty="0"/>
              <a:t>2. Consider challenging your students to work in pairs or small groups to explain how we can have four main types of organic molecules functioning in specific roles in our cells, yet DNA and RNA only specifically dictate the generation of proteins (and more copies of DNA and RNA). How is the production of specific types of carbohydrates and lipids in cells controlled? (Answer: primarily by the specific properties of enzymes.)</a:t>
            </a:r>
          </a:p>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1463213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2554AA7-42F5-DB43-8CAC-5E1AA8C9EFF1}" type="slidenum">
              <a:rPr lang="en-US" sz="1300"/>
              <a:pPr algn="r" defTabSz="984666" eaLnBrk="0" hangingPunct="0"/>
              <a:t>34</a:t>
            </a:fld>
            <a:endParaRPr lang="en-US" sz="1300" dirty="0"/>
          </a:p>
        </p:txBody>
      </p:sp>
      <p:sp>
        <p:nvSpPr>
          <p:cNvPr id="10342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343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r>
              <a:rPr lang="en-US" sz="700" b="1" dirty="0"/>
              <a:t>Student Misconceptions and Concerns</a:t>
            </a:r>
            <a:endParaRPr lang="en-US" sz="700" dirty="0"/>
          </a:p>
          <a:p>
            <a:r>
              <a:rPr lang="en-US" sz="700" dirty="0"/>
              <a:t>1. Students often enter college with misunderstandings about the interrelationship between DNA, a chromosome, and a replicated chromosome often photographed just prior to mitosis or meiosis. Consider specifically distinguishing between these important cellular components early in your discussions of the nucleus.</a:t>
            </a:r>
          </a:p>
          <a:p>
            <a:r>
              <a:rPr lang="en-US" sz="700" dirty="0"/>
              <a:t>2. Noting the main flow of genetic information from DNA to RNA to protein on the board will provide a useful reference for students when explaining these processes. As a review, have students note where new molecules of DNA, RNA, and proteins are produced in a cell.</a:t>
            </a:r>
          </a:p>
          <a:p>
            <a:r>
              <a:rPr lang="en-US" sz="700" b="1" dirty="0"/>
              <a:t>Teaching Tips</a:t>
            </a:r>
            <a:endParaRPr lang="en-US" sz="700" dirty="0"/>
          </a:p>
          <a:p>
            <a:r>
              <a:rPr lang="en-US" sz="700" dirty="0"/>
              <a:t>1. Some of your more knowledgeable students may like to guess the exceptions to 46 chromosomes per human cell. These exceptions include gametes, some of the cells that produce them, and red blood cells in </a:t>
            </a:r>
            <a:r>
              <a:rPr lang="en-US" sz="700" dirty="0" err="1"/>
              <a:t>nonfetal</a:t>
            </a:r>
            <a:r>
              <a:rPr lang="en-US" sz="700" dirty="0"/>
              <a:t> mammals.</a:t>
            </a:r>
          </a:p>
          <a:p>
            <a:r>
              <a:rPr lang="en-US" sz="700" dirty="0"/>
              <a:t>2. If you wish to continue the text’s factory analogy, nuclear pores might be said to function most like a door to the boss’s office.</a:t>
            </a:r>
          </a:p>
          <a:p>
            <a:r>
              <a:rPr lang="en-US" sz="700" b="1" dirty="0"/>
              <a:t>Active Lecture Tips</a:t>
            </a:r>
            <a:endParaRPr lang="en-US" sz="700" dirty="0"/>
          </a:p>
          <a:p>
            <a:r>
              <a:rPr lang="en-US" sz="700" dirty="0"/>
              <a:t>1. If you want to challenge your students further, ask them to work in pairs or small groups to consider the adaptive advantage of using mRNA to direct the production of proteins instead of using DNA directly. Some biologists suggest that DNA is better protected in the nucleus and that mRNA, exposed to more damaging cross-reactions in the cytosol, is the temporary “working copy” of the genetic material. In some ways, this is similar to making a working photocopy of an important document, keeping the original copy safely stored away.</a:t>
            </a:r>
          </a:p>
          <a:p>
            <a:r>
              <a:rPr lang="en-US" sz="700" dirty="0"/>
              <a:t>2. Consider challenging your students to work in pairs or small groups to explain how we can have four main types of organic molecules functioning in specific roles in our cells, yet DNA and RNA only specifically dictate the generation of proteins (and more copies of DNA and RNA). How is the production of specific types of carbohydrates and lipids in cells controlled? (Answer: primarily by the specific properties of enzymes.)</a:t>
            </a:r>
          </a:p>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896821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2CA7735-13FA-CA42-9007-7F8D1CA1FD84}" type="slidenum">
              <a:rPr lang="en-US" sz="1300"/>
              <a:pPr algn="r" defTabSz="984666" eaLnBrk="0" hangingPunct="0"/>
              <a:t>3</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1168453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4.6 The nucleus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35</a:t>
            </a:fld>
            <a:endParaRPr lang="en-US">
              <a:solidFill>
                <a:srgbClr val="000000"/>
              </a:solidFill>
            </a:endParaRPr>
          </a:p>
        </p:txBody>
      </p:sp>
    </p:spTree>
    <p:extLst>
      <p:ext uri="{BB962C8B-B14F-4D97-AF65-F5344CB8AC3E}">
        <p14:creationId xmlns:p14="http://schemas.microsoft.com/office/powerpoint/2010/main" val="1878187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2554AA7-42F5-DB43-8CAC-5E1AA8C9EFF1}" type="slidenum">
              <a:rPr lang="en-US" sz="1300"/>
              <a:pPr algn="r" defTabSz="984666" eaLnBrk="0" hangingPunct="0"/>
              <a:t>37</a:t>
            </a:fld>
            <a:endParaRPr lang="en-US" sz="1300" dirty="0"/>
          </a:p>
        </p:txBody>
      </p:sp>
      <p:sp>
        <p:nvSpPr>
          <p:cNvPr id="10342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343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3490112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700" dirty="0">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4106352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2092EA5-4EE4-144D-B192-D126E4D43CDC}" type="slidenum">
              <a:rPr lang="en-US" sz="1300"/>
              <a:pPr algn="r" defTabSz="984666" eaLnBrk="0" hangingPunct="0"/>
              <a:t>39</a:t>
            </a:fld>
            <a:endParaRPr lang="en-US" sz="1300" dirty="0"/>
          </a:p>
        </p:txBody>
      </p:sp>
      <p:sp>
        <p:nvSpPr>
          <p:cNvPr id="11776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17766"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4123797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2092EA5-4EE4-144D-B192-D126E4D43CDC}" type="slidenum">
              <a:rPr lang="en-US" sz="1300"/>
              <a:pPr algn="r" defTabSz="984666" eaLnBrk="0" hangingPunct="0"/>
              <a:t>40</a:t>
            </a:fld>
            <a:endParaRPr lang="en-US" sz="1300" dirty="0"/>
          </a:p>
        </p:txBody>
      </p:sp>
      <p:sp>
        <p:nvSpPr>
          <p:cNvPr id="11776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17766"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4245353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700" dirty="0">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41</a:t>
            </a:fld>
            <a:endParaRPr lang="en-US">
              <a:solidFill>
                <a:srgbClr val="000000"/>
              </a:solidFill>
            </a:endParaRPr>
          </a:p>
        </p:txBody>
      </p:sp>
    </p:spTree>
    <p:extLst>
      <p:ext uri="{BB962C8B-B14F-4D97-AF65-F5344CB8AC3E}">
        <p14:creationId xmlns:p14="http://schemas.microsoft.com/office/powerpoint/2010/main" val="2799649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3C74D193-F7D9-FD47-96C3-48C643B7B99B}" type="slidenum">
              <a:rPr lang="en-US" sz="1300"/>
              <a:pPr algn="r" defTabSz="984666" eaLnBrk="0" hangingPunct="0"/>
              <a:t>42</a:t>
            </a:fld>
            <a:endParaRPr lang="en-US" sz="1300" dirty="0"/>
          </a:p>
        </p:txBody>
      </p:sp>
      <p:sp>
        <p:nvSpPr>
          <p:cNvPr id="12595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2595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931761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43</a:t>
            </a:fld>
            <a:endParaRPr lang="en-US">
              <a:solidFill>
                <a:srgbClr val="000000"/>
              </a:solidFill>
            </a:endParaRPr>
          </a:p>
        </p:txBody>
      </p:sp>
    </p:spTree>
    <p:extLst>
      <p:ext uri="{BB962C8B-B14F-4D97-AF65-F5344CB8AC3E}">
        <p14:creationId xmlns:p14="http://schemas.microsoft.com/office/powerpoint/2010/main" val="1223869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EE8B8671-0F1F-F84A-8BBE-F7606AAC1B94}" type="slidenum">
              <a:rPr lang="en-US" sz="1300"/>
              <a:pPr algn="r" defTabSz="984666" eaLnBrk="0" hangingPunct="0"/>
              <a:t>44</a:t>
            </a:fld>
            <a:endParaRPr lang="en-US" sz="1300" dirty="0"/>
          </a:p>
        </p:txBody>
      </p:sp>
      <p:sp>
        <p:nvSpPr>
          <p:cNvPr id="13414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34148"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550795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EE8B8671-0F1F-F84A-8BBE-F7606AAC1B94}" type="slidenum">
              <a:rPr lang="en-US" sz="1300"/>
              <a:pPr algn="r" defTabSz="984666" eaLnBrk="0" hangingPunct="0"/>
              <a:t>45</a:t>
            </a:fld>
            <a:endParaRPr lang="en-US" sz="1300" dirty="0"/>
          </a:p>
        </p:txBody>
      </p:sp>
      <p:sp>
        <p:nvSpPr>
          <p:cNvPr id="13414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34148"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02493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4.0-2 Humans versus bacteria: two kinds of cells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4</a:t>
            </a:fld>
            <a:endParaRPr lang="en-US">
              <a:solidFill>
                <a:srgbClr val="000000"/>
              </a:solidFill>
            </a:endParaRPr>
          </a:p>
        </p:txBody>
      </p:sp>
    </p:spTree>
    <p:extLst>
      <p:ext uri="{BB962C8B-B14F-4D97-AF65-F5344CB8AC3E}">
        <p14:creationId xmlns:p14="http://schemas.microsoft.com/office/powerpoint/2010/main" val="2772576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561A18EE-C949-BD46-9FBC-5DE317A20235}" type="slidenum">
              <a:rPr lang="en-US" sz="1300"/>
              <a:pPr algn="r" defTabSz="984666" eaLnBrk="0" hangingPunct="0"/>
              <a:t>46</a:t>
            </a:fld>
            <a:endParaRPr lang="en-US" sz="1300" dirty="0"/>
          </a:p>
        </p:txBody>
      </p:sp>
      <p:sp>
        <p:nvSpPr>
          <p:cNvPr id="13619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3619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21056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4.11 The endoplasmic reticulum (ER)</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2074074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30806E1-E9B0-C444-9BEF-828ABD4ED845}" type="slidenum">
              <a:rPr lang="en-US" sz="1300"/>
              <a:pPr algn="r" defTabSz="984666" eaLnBrk="0" hangingPunct="0"/>
              <a:t>48</a:t>
            </a:fld>
            <a:endParaRPr lang="en-US" sz="1300" dirty="0"/>
          </a:p>
        </p:txBody>
      </p:sp>
      <p:sp>
        <p:nvSpPr>
          <p:cNvPr id="14438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4439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806980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30806E1-E9B0-C444-9BEF-828ABD4ED845}" type="slidenum">
              <a:rPr lang="en-US" sz="1300"/>
              <a:pPr algn="r" defTabSz="984666" eaLnBrk="0" hangingPunct="0"/>
              <a:t>49</a:t>
            </a:fld>
            <a:endParaRPr lang="en-US" sz="1300" dirty="0"/>
          </a:p>
        </p:txBody>
      </p:sp>
      <p:sp>
        <p:nvSpPr>
          <p:cNvPr id="14438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4439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860810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4.12 How rough ER manufactures and packages secretory proteins</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50</a:t>
            </a:fld>
            <a:endParaRPr lang="en-US">
              <a:solidFill>
                <a:srgbClr val="000000"/>
              </a:solidFill>
            </a:endParaRPr>
          </a:p>
        </p:txBody>
      </p:sp>
    </p:spTree>
    <p:extLst>
      <p:ext uri="{BB962C8B-B14F-4D97-AF65-F5344CB8AC3E}">
        <p14:creationId xmlns:p14="http://schemas.microsoft.com/office/powerpoint/2010/main" val="2106981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A8BF2027-C9B6-BA42-8B84-7D9A26AF0055}" type="slidenum">
              <a:rPr lang="en-US" sz="1300"/>
              <a:pPr algn="r" defTabSz="984666" eaLnBrk="0" hangingPunct="0"/>
              <a:t>51</a:t>
            </a:fld>
            <a:endParaRPr lang="en-US" sz="1300" dirty="0"/>
          </a:p>
        </p:txBody>
      </p:sp>
      <p:sp>
        <p:nvSpPr>
          <p:cNvPr id="14848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48486"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97422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C6B4C62-D51D-734D-A2A6-BCF42D681D43}" type="slidenum">
              <a:rPr lang="en-US" sz="1300"/>
              <a:pPr algn="r" defTabSz="984666" eaLnBrk="0" hangingPunct="0"/>
              <a:t>52</a:t>
            </a:fld>
            <a:endParaRPr lang="en-US" sz="1300" dirty="0"/>
          </a:p>
        </p:txBody>
      </p:sp>
      <p:sp>
        <p:nvSpPr>
          <p:cNvPr id="15053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50534"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646804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4.13 The Golgi apparatus</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53</a:t>
            </a:fld>
            <a:endParaRPr lang="en-US">
              <a:solidFill>
                <a:srgbClr val="000000"/>
              </a:solidFill>
            </a:endParaRPr>
          </a:p>
        </p:txBody>
      </p:sp>
    </p:spTree>
    <p:extLst>
      <p:ext uri="{BB962C8B-B14F-4D97-AF65-F5344CB8AC3E}">
        <p14:creationId xmlns:p14="http://schemas.microsoft.com/office/powerpoint/2010/main" val="3546601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BC6B4C62-D51D-734D-A2A6-BCF42D681D43}" type="slidenum">
              <a:rPr lang="en-US" sz="1300"/>
              <a:pPr algn="r" defTabSz="984666" eaLnBrk="0" hangingPunct="0"/>
              <a:t>54</a:t>
            </a:fld>
            <a:endParaRPr lang="en-US" sz="1300" dirty="0"/>
          </a:p>
        </p:txBody>
      </p:sp>
      <p:sp>
        <p:nvSpPr>
          <p:cNvPr id="15053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50534"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433391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B2F85EC-5CBB-1E4E-A363-3E0C3A95E6E6}" type="slidenum">
              <a:rPr lang="en-US" sz="1300"/>
              <a:pPr algn="r" defTabSz="984666" eaLnBrk="0" hangingPunct="0"/>
              <a:t>55</a:t>
            </a:fld>
            <a:endParaRPr lang="en-US" sz="1300" dirty="0"/>
          </a:p>
        </p:txBody>
      </p:sp>
      <p:sp>
        <p:nvSpPr>
          <p:cNvPr id="15872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58726"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59493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9C07EDF1-C41C-5940-B0FF-5E843701D145}" type="slidenum">
              <a:rPr lang="en-US" sz="1300"/>
              <a:pPr algn="r" defTabSz="984666" eaLnBrk="0" hangingPunct="0"/>
              <a:t>6</a:t>
            </a:fld>
            <a:endParaRPr lang="en-US" sz="1300" dirty="0"/>
          </a:p>
        </p:txBody>
      </p:sp>
      <p:sp>
        <p:nvSpPr>
          <p:cNvPr id="2560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5604"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eaLnBrk="1" hangingPunct="1"/>
            <a:endParaRPr lang="en-US" dirty="0" smtClean="0">
              <a:latin typeface="Times New Roman" pitchFamily="-108" charset="0"/>
            </a:endParaRPr>
          </a:p>
        </p:txBody>
      </p:sp>
    </p:spTree>
    <p:extLst>
      <p:ext uri="{BB962C8B-B14F-4D97-AF65-F5344CB8AC3E}">
        <p14:creationId xmlns:p14="http://schemas.microsoft.com/office/powerpoint/2010/main" val="511995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559D2866-499B-BF4A-BE36-2B25ABDD5B42}" type="slidenum">
              <a:rPr lang="en-US" sz="1300"/>
              <a:pPr algn="r" defTabSz="984666" eaLnBrk="0" hangingPunct="0"/>
              <a:t>56</a:t>
            </a:fld>
            <a:endParaRPr lang="en-US" sz="1300" dirty="0"/>
          </a:p>
        </p:txBody>
      </p:sp>
      <p:sp>
        <p:nvSpPr>
          <p:cNvPr id="16077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60774"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148439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4.14-1 Two functions of lysosomes (part 1: digesting food)</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58</a:t>
            </a:fld>
            <a:endParaRPr lang="en-US">
              <a:solidFill>
                <a:srgbClr val="000000"/>
              </a:solidFill>
            </a:endParaRPr>
          </a:p>
        </p:txBody>
      </p:sp>
    </p:spTree>
    <p:extLst>
      <p:ext uri="{BB962C8B-B14F-4D97-AF65-F5344CB8AC3E}">
        <p14:creationId xmlns:p14="http://schemas.microsoft.com/office/powerpoint/2010/main" val="1912691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22BD99CC-6102-3542-9358-26F333458381}" type="slidenum">
              <a:rPr lang="en-US" sz="1300"/>
              <a:pPr algn="r" defTabSz="984666" eaLnBrk="0" hangingPunct="0"/>
              <a:t>59</a:t>
            </a:fld>
            <a:endParaRPr lang="en-US" sz="1300" dirty="0"/>
          </a:p>
        </p:txBody>
      </p:sp>
      <p:sp>
        <p:nvSpPr>
          <p:cNvPr id="17101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71014"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09976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60</a:t>
            </a:fld>
            <a:endParaRPr lang="en-US">
              <a:solidFill>
                <a:srgbClr val="000000"/>
              </a:solidFill>
            </a:endParaRPr>
          </a:p>
        </p:txBody>
      </p:sp>
    </p:spTree>
    <p:extLst>
      <p:ext uri="{BB962C8B-B14F-4D97-AF65-F5344CB8AC3E}">
        <p14:creationId xmlns:p14="http://schemas.microsoft.com/office/powerpoint/2010/main" val="460139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953B0E9-41DF-C84C-9D8B-A88D8DB87D80}" type="slidenum">
              <a:rPr lang="en-US" sz="1300"/>
              <a:pPr algn="r" defTabSz="984666" eaLnBrk="0" hangingPunct="0"/>
              <a:t>61</a:t>
            </a:fld>
            <a:endParaRPr lang="en-US" sz="1300" dirty="0"/>
          </a:p>
        </p:txBody>
      </p:sp>
      <p:sp>
        <p:nvSpPr>
          <p:cNvPr id="17305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73062"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618725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CD284152-769D-0B47-AEC2-3C4D0A2E65CD}" type="slidenum">
              <a:rPr lang="en-US" sz="1300"/>
              <a:pPr algn="r" defTabSz="984666" eaLnBrk="0" hangingPunct="0"/>
              <a:t>62</a:t>
            </a:fld>
            <a:endParaRPr lang="en-US" sz="1300" dirty="0"/>
          </a:p>
        </p:txBody>
      </p:sp>
      <p:sp>
        <p:nvSpPr>
          <p:cNvPr id="1751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7511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3350815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63</a:t>
            </a:fld>
            <a:endParaRPr lang="en-US">
              <a:solidFill>
                <a:srgbClr val="000000"/>
              </a:solidFill>
            </a:endParaRPr>
          </a:p>
        </p:txBody>
      </p:sp>
    </p:spTree>
    <p:extLst>
      <p:ext uri="{BB962C8B-B14F-4D97-AF65-F5344CB8AC3E}">
        <p14:creationId xmlns:p14="http://schemas.microsoft.com/office/powerpoint/2010/main" val="3442656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4.16 Review of the endomembrane system</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64</a:t>
            </a:fld>
            <a:endParaRPr lang="en-US">
              <a:solidFill>
                <a:srgbClr val="000000"/>
              </a:solidFill>
            </a:endParaRPr>
          </a:p>
        </p:txBody>
      </p:sp>
    </p:spTree>
    <p:extLst>
      <p:ext uri="{BB962C8B-B14F-4D97-AF65-F5344CB8AC3E}">
        <p14:creationId xmlns:p14="http://schemas.microsoft.com/office/powerpoint/2010/main" val="3784478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CFBB8BD-8F46-F645-B15F-E36BBCF6879D}" type="slidenum">
              <a:rPr lang="en-US" sz="1300"/>
              <a:pPr algn="r" defTabSz="984666" eaLnBrk="0" hangingPunct="0"/>
              <a:t>65</a:t>
            </a:fld>
            <a:endParaRPr lang="en-US" sz="1300" dirty="0"/>
          </a:p>
        </p:txBody>
      </p:sp>
      <p:sp>
        <p:nvSpPr>
          <p:cNvPr id="191491"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91493" name="Rectangle 5"/>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50627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780E4C7-62E3-034F-AEBA-ECAD0CC96C23}" type="slidenum">
              <a:rPr lang="en-US" sz="1300"/>
              <a:pPr algn="r" defTabSz="984666" eaLnBrk="0" hangingPunct="0"/>
              <a:t>66</a:t>
            </a:fld>
            <a:endParaRPr lang="en-US" sz="1300" dirty="0"/>
          </a:p>
        </p:txBody>
      </p:sp>
      <p:sp>
        <p:nvSpPr>
          <p:cNvPr id="19353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93544" name="Rectangle 8"/>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94462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94DD90DF-7526-BE40-BFE5-2281CFE8E2FF}" type="slidenum">
              <a:rPr lang="en-US" sz="1300"/>
              <a:pPr algn="r" defTabSz="984666" eaLnBrk="0" hangingPunct="0"/>
              <a:t>7</a:t>
            </a:fld>
            <a:endParaRPr lang="en-US" sz="1300" dirty="0"/>
          </a:p>
        </p:txBody>
      </p:sp>
      <p:sp>
        <p:nvSpPr>
          <p:cNvPr id="27651"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7652" name="Rectangle 3"/>
          <p:cNvSpPr>
            <a:spLocks noGrp="1" noChangeArrowheads="1"/>
          </p:cNvSpPr>
          <p:nvPr>
            <p:ph type="body" idx="1"/>
          </p:nvPr>
        </p:nvSpPr>
        <p:spPr bwMode="auto">
          <a:xfrm>
            <a:off x="940170" y="4829373"/>
            <a:ext cx="5168161" cy="4583089"/>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12567167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9CDB6B8B-F122-CC4C-98C4-BB29DF23238D}" type="slidenum">
              <a:rPr lang="en-US" sz="1300"/>
              <a:pPr algn="r" defTabSz="984666" eaLnBrk="0" hangingPunct="0"/>
              <a:t>67</a:t>
            </a:fld>
            <a:endParaRPr lang="en-US" sz="1300" dirty="0"/>
          </a:p>
        </p:txBody>
      </p:sp>
      <p:sp>
        <p:nvSpPr>
          <p:cNvPr id="19558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95590"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8056461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68</a:t>
            </a:fld>
            <a:endParaRPr lang="en-US">
              <a:solidFill>
                <a:srgbClr val="000000"/>
              </a:solidFill>
            </a:endParaRPr>
          </a:p>
        </p:txBody>
      </p:sp>
    </p:spTree>
    <p:extLst>
      <p:ext uri="{BB962C8B-B14F-4D97-AF65-F5344CB8AC3E}">
        <p14:creationId xmlns:p14="http://schemas.microsoft.com/office/powerpoint/2010/main" val="28532109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98E1F6B3-4709-534A-B9CF-CDFE57F314BE}" type="slidenum">
              <a:rPr lang="en-US" sz="1300"/>
              <a:pPr algn="r" defTabSz="984666" eaLnBrk="0" hangingPunct="0"/>
              <a:t>69</a:t>
            </a:fld>
            <a:endParaRPr lang="en-US" sz="1300" dirty="0"/>
          </a:p>
        </p:txBody>
      </p:sp>
      <p:sp>
        <p:nvSpPr>
          <p:cNvPr id="2037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03782"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440499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E4AAF7F4-4745-E14A-834A-58FD1AEBEF63}" type="slidenum">
              <a:rPr lang="en-US" sz="1300"/>
              <a:pPr algn="r" defTabSz="984666" eaLnBrk="0" hangingPunct="0"/>
              <a:t>70</a:t>
            </a:fld>
            <a:endParaRPr lang="en-US" sz="1300" dirty="0"/>
          </a:p>
        </p:txBody>
      </p:sp>
      <p:sp>
        <p:nvSpPr>
          <p:cNvPr id="20582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05830"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089226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4.18 The mitochondrion: site of cellular respiration</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71</a:t>
            </a:fld>
            <a:endParaRPr lang="en-US">
              <a:solidFill>
                <a:srgbClr val="000000"/>
              </a:solidFill>
            </a:endParaRPr>
          </a:p>
        </p:txBody>
      </p:sp>
    </p:spTree>
    <p:extLst>
      <p:ext uri="{BB962C8B-B14F-4D97-AF65-F5344CB8AC3E}">
        <p14:creationId xmlns:p14="http://schemas.microsoft.com/office/powerpoint/2010/main" val="8867992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4.18-1 The mitochondrion: site of cellular respiration (part 1: TEM)</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72</a:t>
            </a:fld>
            <a:endParaRPr lang="en-US">
              <a:solidFill>
                <a:srgbClr val="000000"/>
              </a:solidFill>
            </a:endParaRPr>
          </a:p>
        </p:txBody>
      </p:sp>
    </p:spTree>
    <p:extLst>
      <p:ext uri="{BB962C8B-B14F-4D97-AF65-F5344CB8AC3E}">
        <p14:creationId xmlns:p14="http://schemas.microsoft.com/office/powerpoint/2010/main" val="22018783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CF46C148-B2C3-FE41-A37A-FFD769C85AA7}" type="slidenum">
              <a:rPr lang="en-US" sz="1300"/>
              <a:pPr algn="r" defTabSz="984666" eaLnBrk="0" hangingPunct="0"/>
              <a:t>73</a:t>
            </a:fld>
            <a:endParaRPr lang="en-US" sz="1300" dirty="0"/>
          </a:p>
        </p:txBody>
      </p:sp>
      <p:sp>
        <p:nvSpPr>
          <p:cNvPr id="21401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4022"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273568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CF46C148-B2C3-FE41-A37A-FFD769C85AA7}" type="slidenum">
              <a:rPr lang="en-US" sz="1300"/>
              <a:pPr algn="r" defTabSz="984666" eaLnBrk="0" hangingPunct="0"/>
              <a:t>74</a:t>
            </a:fld>
            <a:endParaRPr lang="en-US" sz="1300" dirty="0"/>
          </a:p>
        </p:txBody>
      </p:sp>
      <p:sp>
        <p:nvSpPr>
          <p:cNvPr id="21401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4022" name="Rectangle 6"/>
          <p:cNvSpPr>
            <a:spLocks noGrp="1" noChangeArrowheads="1"/>
          </p:cNvSpPr>
          <p:nvPr>
            <p:ph type="body" idx="1"/>
          </p:nvPr>
        </p:nvSpPr>
        <p:spPr>
          <a:noFill/>
          <a:ln/>
        </p:spPr>
        <p:txBody>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2077740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061C775A-6669-C44C-8163-391FCE934091}" type="slidenum">
              <a:rPr lang="en-US" sz="1300"/>
              <a:pPr algn="r" defTabSz="984666" eaLnBrk="0" hangingPunct="0"/>
              <a:t>76</a:t>
            </a:fld>
            <a:endParaRPr lang="en-US" sz="1300" dirty="0"/>
          </a:p>
        </p:txBody>
      </p:sp>
      <p:sp>
        <p:nvSpPr>
          <p:cNvPr id="21606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69" name="Rectangle 5"/>
          <p:cNvSpPr>
            <a:spLocks noGrp="1" noChangeArrowheads="1"/>
          </p:cNvSpPr>
          <p:nvPr>
            <p:ph type="body" idx="1"/>
          </p:nvPr>
        </p:nvSpPr>
        <p:spPr>
          <a:noFill/>
          <a:ln/>
        </p:spPr>
        <p:txBody>
          <a:bodyPr/>
          <a:lstStyle/>
          <a:p>
            <a:endParaRPr lang="en-US" dirty="0">
              <a:latin typeface="Times New Roman" pitchFamily="-108" charset="0"/>
            </a:endParaRPr>
          </a:p>
        </p:txBody>
      </p:sp>
    </p:spTree>
    <p:extLst>
      <p:ext uri="{BB962C8B-B14F-4D97-AF65-F5344CB8AC3E}">
        <p14:creationId xmlns:p14="http://schemas.microsoft.com/office/powerpoint/2010/main" val="847116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CB12B6B-8E25-0D44-A5AC-85038E27CF29}" type="slidenum">
              <a:rPr lang="en-US" sz="1300"/>
              <a:pPr algn="r" defTabSz="984666" eaLnBrk="0" hangingPunct="0"/>
              <a:t>77</a:t>
            </a:fld>
            <a:endParaRPr lang="en-US" sz="1300" dirty="0"/>
          </a:p>
        </p:txBody>
      </p:sp>
      <p:sp>
        <p:nvSpPr>
          <p:cNvPr id="21811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8118" name="Rectangle 6"/>
          <p:cNvSpPr>
            <a:spLocks noGrp="1" noChangeArrowheads="1"/>
          </p:cNvSpPr>
          <p:nvPr>
            <p:ph type="body" idx="1"/>
          </p:nvPr>
        </p:nvSpPr>
        <p:spPr>
          <a:noFill/>
          <a:ln/>
        </p:spPr>
        <p:txBody>
          <a:bodyPr/>
          <a:lstStyle/>
          <a:p>
            <a:endParaRPr lang="en-US" dirty="0">
              <a:latin typeface="Times New Roman" pitchFamily="-108" charset="0"/>
            </a:endParaRPr>
          </a:p>
        </p:txBody>
      </p:sp>
    </p:spTree>
    <p:extLst>
      <p:ext uri="{BB962C8B-B14F-4D97-AF65-F5344CB8AC3E}">
        <p14:creationId xmlns:p14="http://schemas.microsoft.com/office/powerpoint/2010/main" val="2311512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4.1 The size range of cells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a:t>
            </a:fld>
            <a:endParaRPr lang="en-US">
              <a:solidFill>
                <a:srgbClr val="000000"/>
              </a:solidFill>
            </a:endParaRPr>
          </a:p>
        </p:txBody>
      </p:sp>
    </p:spTree>
    <p:extLst>
      <p:ext uri="{BB962C8B-B14F-4D97-AF65-F5344CB8AC3E}">
        <p14:creationId xmlns:p14="http://schemas.microsoft.com/office/powerpoint/2010/main" val="4162056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4.19-1 The cytoskeleton (part 1: microtubules)</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78</a:t>
            </a:fld>
            <a:endParaRPr lang="en-US">
              <a:solidFill>
                <a:srgbClr val="000000"/>
              </a:solidFill>
            </a:endParaRPr>
          </a:p>
        </p:txBody>
      </p:sp>
    </p:spTree>
    <p:extLst>
      <p:ext uri="{BB962C8B-B14F-4D97-AF65-F5344CB8AC3E}">
        <p14:creationId xmlns:p14="http://schemas.microsoft.com/office/powerpoint/2010/main" val="11642501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C5EAE51-B4AD-5747-8221-8CF5091FCB62}" type="slidenum">
              <a:rPr lang="en-US" sz="1300"/>
              <a:pPr algn="r" defTabSz="984666" eaLnBrk="0" hangingPunct="0"/>
              <a:t>79</a:t>
            </a:fld>
            <a:endParaRPr lang="en-US" sz="1300" dirty="0"/>
          </a:p>
        </p:txBody>
      </p:sp>
      <p:sp>
        <p:nvSpPr>
          <p:cNvPr id="22221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22214" name="Rectangle 6"/>
          <p:cNvSpPr>
            <a:spLocks noGrp="1" noChangeArrowheads="1"/>
          </p:cNvSpPr>
          <p:nvPr>
            <p:ph type="body" idx="1"/>
          </p:nvPr>
        </p:nvSpPr>
        <p:spPr>
          <a:noFill/>
          <a:ln/>
        </p:spPr>
        <p:txBody>
          <a:bodyPr/>
          <a:lstStyle/>
          <a:p>
            <a:endParaRPr lang="en-US" dirty="0">
              <a:latin typeface="Times New Roman" pitchFamily="-108" charset="0"/>
            </a:endParaRPr>
          </a:p>
        </p:txBody>
      </p:sp>
    </p:spTree>
    <p:extLst>
      <p:ext uri="{BB962C8B-B14F-4D97-AF65-F5344CB8AC3E}">
        <p14:creationId xmlns:p14="http://schemas.microsoft.com/office/powerpoint/2010/main" val="14967577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310D0EFB-BBA1-9E40-98D6-AFB64C1EC5F3}" type="slidenum">
              <a:rPr lang="en-US" sz="1300"/>
              <a:pPr algn="r" defTabSz="984666" eaLnBrk="0" hangingPunct="0"/>
              <a:t>80</a:t>
            </a:fld>
            <a:endParaRPr lang="en-US" sz="1300" dirty="0"/>
          </a:p>
        </p:txBody>
      </p:sp>
      <p:sp>
        <p:nvSpPr>
          <p:cNvPr id="23040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30406" name="Rectangle 6"/>
          <p:cNvSpPr>
            <a:spLocks noGrp="1" noChangeArrowheads="1"/>
          </p:cNvSpPr>
          <p:nvPr>
            <p:ph type="body" idx="1"/>
          </p:nvPr>
        </p:nvSpPr>
        <p:spPr>
          <a:noFill/>
          <a:ln/>
        </p:spPr>
        <p:txBody>
          <a:bodyPr/>
          <a:lstStyle/>
          <a:p>
            <a:endParaRPr lang="en-US" dirty="0">
              <a:latin typeface="Times New Roman" pitchFamily="-108" charset="0"/>
            </a:endParaRPr>
          </a:p>
        </p:txBody>
      </p:sp>
    </p:spTree>
    <p:extLst>
      <p:ext uri="{BB962C8B-B14F-4D97-AF65-F5344CB8AC3E}">
        <p14:creationId xmlns:p14="http://schemas.microsoft.com/office/powerpoint/2010/main" val="7519488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4.20 Examples of flagella and cilia</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81</a:t>
            </a:fld>
            <a:endParaRPr lang="en-US">
              <a:solidFill>
                <a:srgbClr val="000000"/>
              </a:solidFill>
            </a:endParaRPr>
          </a:p>
        </p:txBody>
      </p:sp>
    </p:spTree>
    <p:extLst>
      <p:ext uri="{BB962C8B-B14F-4D97-AF65-F5344CB8AC3E}">
        <p14:creationId xmlns:p14="http://schemas.microsoft.com/office/powerpoint/2010/main" val="30866494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310D0EFB-BBA1-9E40-98D6-AFB64C1EC5F3}" type="slidenum">
              <a:rPr lang="en-US" sz="1300"/>
              <a:pPr algn="r" defTabSz="984666" eaLnBrk="0" hangingPunct="0"/>
              <a:t>83</a:t>
            </a:fld>
            <a:endParaRPr lang="en-US" sz="1300" dirty="0"/>
          </a:p>
        </p:txBody>
      </p:sp>
      <p:sp>
        <p:nvSpPr>
          <p:cNvPr id="23040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30406" name="Rectangle 6"/>
          <p:cNvSpPr>
            <a:spLocks noGrp="1" noChangeArrowheads="1"/>
          </p:cNvSpPr>
          <p:nvPr>
            <p:ph type="body" idx="1"/>
          </p:nvPr>
        </p:nvSpPr>
        <p:spPr>
          <a:noFill/>
          <a:ln/>
        </p:spPr>
        <p:txBody>
          <a:bodyPr/>
          <a:lstStyle/>
          <a:p>
            <a:endParaRPr lang="en-US" dirty="0">
              <a:latin typeface="Times New Roman" pitchFamily="-108" charset="0"/>
            </a:endParaRPr>
          </a:p>
        </p:txBody>
      </p:sp>
    </p:spTree>
    <p:extLst>
      <p:ext uri="{BB962C8B-B14F-4D97-AF65-F5344CB8AC3E}">
        <p14:creationId xmlns:p14="http://schemas.microsoft.com/office/powerpoint/2010/main" val="34913633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4.4 The plasma membrane structure</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84</a:t>
            </a:fld>
            <a:endParaRPr lang="en-US">
              <a:solidFill>
                <a:srgbClr val="000000"/>
              </a:solidFill>
            </a:endParaRPr>
          </a:p>
        </p:txBody>
      </p:sp>
    </p:spTree>
    <p:extLst>
      <p:ext uri="{BB962C8B-B14F-4D97-AF65-F5344CB8AC3E}">
        <p14:creationId xmlns:p14="http://schemas.microsoft.com/office/powerpoint/2010/main" val="24245072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4.14 Two functions of lysosomes</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85</a:t>
            </a:fld>
            <a:endParaRPr lang="en-US">
              <a:solidFill>
                <a:srgbClr val="000000"/>
              </a:solidFill>
            </a:endParaRPr>
          </a:p>
        </p:txBody>
      </p:sp>
    </p:spTree>
    <p:extLst>
      <p:ext uri="{BB962C8B-B14F-4D97-AF65-F5344CB8AC3E}">
        <p14:creationId xmlns:p14="http://schemas.microsoft.com/office/powerpoint/2010/main" val="5219773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4.UN11 Summary of key concepts: cell categories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86</a:t>
            </a:fld>
            <a:endParaRPr lang="en-US">
              <a:solidFill>
                <a:srgbClr val="000000"/>
              </a:solidFill>
            </a:endParaRPr>
          </a:p>
        </p:txBody>
      </p:sp>
    </p:spTree>
    <p:extLst>
      <p:ext uri="{BB962C8B-B14F-4D97-AF65-F5344CB8AC3E}">
        <p14:creationId xmlns:p14="http://schemas.microsoft.com/office/powerpoint/2010/main" val="14793075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4.UN12 Summary of key concepts: plasma membrane</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87</a:t>
            </a:fld>
            <a:endParaRPr lang="en-US">
              <a:solidFill>
                <a:srgbClr val="000000"/>
              </a:solidFill>
            </a:endParaRPr>
          </a:p>
        </p:txBody>
      </p:sp>
    </p:spTree>
    <p:extLst>
      <p:ext uri="{BB962C8B-B14F-4D97-AF65-F5344CB8AC3E}">
        <p14:creationId xmlns:p14="http://schemas.microsoft.com/office/powerpoint/2010/main" val="10782730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4.UN13 Summary of key concepts: protein production</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88</a:t>
            </a:fld>
            <a:endParaRPr lang="en-US">
              <a:solidFill>
                <a:srgbClr val="000000"/>
              </a:solidFill>
            </a:endParaRPr>
          </a:p>
        </p:txBody>
      </p:sp>
    </p:spTree>
    <p:extLst>
      <p:ext uri="{BB962C8B-B14F-4D97-AF65-F5344CB8AC3E}">
        <p14:creationId xmlns:p14="http://schemas.microsoft.com/office/powerpoint/2010/main" val="3096704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4.1-4 The size range of cells (part 4: photo)</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9</a:t>
            </a:fld>
            <a:endParaRPr lang="en-US">
              <a:solidFill>
                <a:srgbClr val="000000"/>
              </a:solidFill>
            </a:endParaRPr>
          </a:p>
        </p:txBody>
      </p:sp>
    </p:spTree>
    <p:extLst>
      <p:ext uri="{BB962C8B-B14F-4D97-AF65-F5344CB8AC3E}">
        <p14:creationId xmlns:p14="http://schemas.microsoft.com/office/powerpoint/2010/main" val="3325442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4.UN14 Summary of key concepts: chloroplasts and mitochondria</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89</a:t>
            </a:fld>
            <a:endParaRPr lang="en-US">
              <a:solidFill>
                <a:srgbClr val="000000"/>
              </a:solidFill>
            </a:endParaRPr>
          </a:p>
        </p:txBody>
      </p:sp>
    </p:spTree>
    <p:extLst>
      <p:ext uri="{BB962C8B-B14F-4D97-AF65-F5344CB8AC3E}">
        <p14:creationId xmlns:p14="http://schemas.microsoft.com/office/powerpoint/2010/main" val="18938864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https://baike.baidu.com/item/%E9%BB%91%E8%92%99%E6%80%A7%E5%AE%B6%E6%97%8F%E7%97%B4%E5%91%86%E7%97%87/778100</a:t>
            </a:r>
            <a:endParaRPr lang="en-US" dirty="0"/>
          </a:p>
        </p:txBody>
      </p:sp>
      <p:sp>
        <p:nvSpPr>
          <p:cNvPr id="4" name="Slide Number Placeholder 3"/>
          <p:cNvSpPr>
            <a:spLocks noGrp="1"/>
          </p:cNvSpPr>
          <p:nvPr>
            <p:ph type="sldNum" sz="quarter" idx="10"/>
          </p:nvPr>
        </p:nvSpPr>
        <p:spPr/>
        <p:txBody>
          <a:bodyPr/>
          <a:lstStyle/>
          <a:p>
            <a:fld id="{3F7F8291-ACA3-8A45-AB25-1FE2075C090F}" type="slidenum">
              <a:rPr lang="en-US" smtClean="0"/>
              <a:pPr/>
              <a:t>90</a:t>
            </a:fld>
            <a:endParaRPr lang="en-US" dirty="0"/>
          </a:p>
        </p:txBody>
      </p:sp>
    </p:spTree>
    <p:extLst>
      <p:ext uri="{BB962C8B-B14F-4D97-AF65-F5344CB8AC3E}">
        <p14:creationId xmlns:p14="http://schemas.microsoft.com/office/powerpoint/2010/main" val="3310594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94DD90DF-7526-BE40-BFE5-2281CFE8E2FF}" type="slidenum">
              <a:rPr lang="en-US" sz="1300"/>
              <a:pPr algn="r" defTabSz="984666" eaLnBrk="0" hangingPunct="0"/>
              <a:t>10</a:t>
            </a:fld>
            <a:endParaRPr lang="en-US" sz="1300" dirty="0"/>
          </a:p>
        </p:txBody>
      </p:sp>
      <p:sp>
        <p:nvSpPr>
          <p:cNvPr id="27651"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7652" name="Rectangle 3"/>
          <p:cNvSpPr>
            <a:spLocks noGrp="1" noChangeArrowheads="1"/>
          </p:cNvSpPr>
          <p:nvPr>
            <p:ph type="body" idx="1"/>
          </p:nvPr>
        </p:nvSpPr>
        <p:spPr bwMode="auto">
          <a:xfrm>
            <a:off x="940170" y="4829373"/>
            <a:ext cx="5168161" cy="4583089"/>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pPr>
              <a:spcBef>
                <a:spcPct val="0"/>
              </a:spcBef>
            </a:pPr>
            <a:endParaRPr lang="en-US" dirty="0" smtClean="0">
              <a:latin typeface="Times New Roman" pitchFamily="-108" charset="0"/>
            </a:endParaRPr>
          </a:p>
        </p:txBody>
      </p:sp>
    </p:spTree>
    <p:extLst>
      <p:ext uri="{BB962C8B-B14F-4D97-AF65-F5344CB8AC3E}">
        <p14:creationId xmlns:p14="http://schemas.microsoft.com/office/powerpoint/2010/main" val="3813995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147412"/>
            <a:ext cx="5486400" cy="3726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2980944"/>
          </a:xfrm>
          <a:prstGeom prst="rect">
            <a:avLst/>
          </a:prstGeom>
        </p:spPr>
      </p:pic>
      <p:sp>
        <p:nvSpPr>
          <p:cNvPr id="2" name="Title 1"/>
          <p:cNvSpPr>
            <a:spLocks noGrp="1"/>
          </p:cNvSpPr>
          <p:nvPr>
            <p:ph type="ctrTitle"/>
          </p:nvPr>
        </p:nvSpPr>
        <p:spPr>
          <a:xfrm>
            <a:off x="4680153" y="142275"/>
            <a:ext cx="4367981" cy="2387600"/>
          </a:xfrm>
        </p:spPr>
        <p:txBody>
          <a:bodyPr anchor="b"/>
          <a:lstStyle>
            <a:lvl1pPr algn="ctr">
              <a:defRPr sz="6000">
                <a:solidFill>
                  <a:schemeClr val="tx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6143" y="3489706"/>
            <a:ext cx="6502812" cy="1655762"/>
          </a:xfrm>
        </p:spPr>
        <p:txBody>
          <a:bodyPr>
            <a:normAutofit/>
          </a:bodyPr>
          <a:lstStyle>
            <a:lvl1pPr marL="0" indent="0" algn="ctr">
              <a:buNone/>
              <a:defRPr sz="4400" b="1">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6057900" y="6492875"/>
            <a:ext cx="3086100" cy="365125"/>
          </a:xfrm>
        </p:spPr>
        <p:txBody>
          <a:bodyPr/>
          <a:lstStyle>
            <a:lvl1pPr algn="r">
              <a:defRPr sz="1000">
                <a:solidFill>
                  <a:schemeClr val="tx1"/>
                </a:solidFill>
                <a:latin typeface="Arial" panose="020B0604020202020204" pitchFamily="34" charset="0"/>
                <a:cs typeface="Arial" panose="020B0604020202020204" pitchFamily="34" charset="0"/>
              </a:defRPr>
            </a:lvl1pPr>
          </a:lstStyle>
          <a:p>
            <a:r>
              <a:rPr lang="en-US" smtClean="0"/>
              <a:t>© 2016 Pearson Education, Inc.</a:t>
            </a:r>
            <a:endParaRPr lang="en-US" dirty="0"/>
          </a:p>
        </p:txBody>
      </p:sp>
      <p:sp>
        <p:nvSpPr>
          <p:cNvPr id="11" name="Text Box 39"/>
          <p:cNvSpPr txBox="1">
            <a:spLocks noChangeArrowheads="1"/>
          </p:cNvSpPr>
          <p:nvPr/>
        </p:nvSpPr>
        <p:spPr bwMode="auto">
          <a:xfrm>
            <a:off x="71074" y="5575444"/>
            <a:ext cx="7306756" cy="1200329"/>
          </a:xfrm>
          <a:prstGeom prst="rect">
            <a:avLst/>
          </a:prstGeom>
          <a:noFill/>
          <a:ln w="9525">
            <a:noFill/>
            <a:miter lim="800000"/>
            <a:headEnd/>
            <a:tailEnd/>
          </a:ln>
          <a:effectLst/>
        </p:spPr>
        <p:txBody>
          <a:bodyPr wrap="square">
            <a:prstTxWarp prst="textNoShape">
              <a:avLst/>
            </a:prstTxWarp>
            <a:spAutoFit/>
          </a:bodyPr>
          <a:lstStyle/>
          <a:p>
            <a:pPr eaLnBrk="0" hangingPunct="0"/>
            <a:r>
              <a:rPr lang="en-US" sz="2000" b="1" dirty="0">
                <a:solidFill>
                  <a:schemeClr val="tx1"/>
                </a:solidFill>
                <a:ea typeface="ＭＳ Ｐゴシック" pitchFamily="-108" charset="-128"/>
                <a:cs typeface="ＭＳ Ｐゴシック" pitchFamily="-108" charset="-128"/>
              </a:rPr>
              <a:t>PowerPoint</a:t>
            </a:r>
            <a:r>
              <a:rPr lang="en-US" sz="2000" b="1" baseline="30000" dirty="0">
                <a:solidFill>
                  <a:schemeClr val="tx1"/>
                </a:solidFill>
                <a:ea typeface="ＭＳ Ｐゴシック" pitchFamily="-108" charset="-128"/>
                <a:cs typeface="ＭＳ Ｐゴシック" pitchFamily="-108" charset="-128"/>
              </a:rPr>
              <a:t>®</a:t>
            </a:r>
            <a:r>
              <a:rPr lang="en-US" sz="2000" b="1" dirty="0">
                <a:solidFill>
                  <a:schemeClr val="tx1"/>
                </a:solidFill>
                <a:ea typeface="ＭＳ Ｐゴシック" pitchFamily="-108" charset="-128"/>
                <a:cs typeface="ＭＳ Ｐゴシック" pitchFamily="-108" charset="-128"/>
              </a:rPr>
              <a:t> </a:t>
            </a:r>
            <a:r>
              <a:rPr lang="en-US" sz="2000" b="1" dirty="0" smtClean="0">
                <a:solidFill>
                  <a:schemeClr val="tx1"/>
                </a:solidFill>
                <a:ea typeface="ＭＳ Ｐゴシック" pitchFamily="-108" charset="-128"/>
                <a:cs typeface="ＭＳ Ｐゴシック" pitchFamily="-108" charset="-128"/>
              </a:rPr>
              <a:t>Lectures </a:t>
            </a:r>
            <a:r>
              <a:rPr lang="en-US" sz="1600" b="1" dirty="0" smtClean="0">
                <a:solidFill>
                  <a:schemeClr val="tx1"/>
                </a:solidFill>
                <a:ea typeface="ＭＳ Ｐゴシック" pitchFamily="-108" charset="-128"/>
                <a:cs typeface="ＭＳ Ｐゴシック" pitchFamily="-108" charset="-128"/>
              </a:rPr>
              <a:t>created by Edward J. </a:t>
            </a:r>
            <a:r>
              <a:rPr lang="en-US" sz="1600" b="1" dirty="0" err="1" smtClean="0">
                <a:solidFill>
                  <a:schemeClr val="tx1"/>
                </a:solidFill>
                <a:ea typeface="ＭＳ Ｐゴシック" pitchFamily="-108" charset="-128"/>
                <a:cs typeface="ＭＳ Ｐゴシック" pitchFamily="-108" charset="-128"/>
              </a:rPr>
              <a:t>Zalisko</a:t>
            </a:r>
            <a:r>
              <a:rPr lang="en-US" sz="1600" b="1" dirty="0" smtClean="0">
                <a:solidFill>
                  <a:schemeClr val="tx1"/>
                </a:solidFill>
                <a:ea typeface="ＭＳ Ｐゴシック" pitchFamily="-108" charset="-128"/>
                <a:cs typeface="ＭＳ Ｐゴシック" pitchFamily="-108" charset="-128"/>
              </a:rPr>
              <a:t> </a:t>
            </a:r>
            <a:r>
              <a:rPr lang="en-US" sz="1600" b="1" dirty="0">
                <a:solidFill>
                  <a:schemeClr val="tx1"/>
                </a:solidFill>
                <a:ea typeface="ＭＳ Ｐゴシック" pitchFamily="-108" charset="-128"/>
                <a:cs typeface="ＭＳ Ｐゴシック" pitchFamily="-108" charset="-128"/>
              </a:rPr>
              <a:t>for</a:t>
            </a:r>
          </a:p>
          <a:p>
            <a:pPr eaLnBrk="0" hangingPunct="0"/>
            <a:r>
              <a:rPr lang="en-US" sz="1800" b="1" i="1" dirty="0">
                <a:solidFill>
                  <a:schemeClr val="tx1"/>
                </a:solidFill>
                <a:ea typeface="ＭＳ Ｐゴシック" pitchFamily="-108" charset="-128"/>
                <a:cs typeface="ＭＳ Ｐゴシック" pitchFamily="-108" charset="-128"/>
              </a:rPr>
              <a:t>Campbell Essential Biology, </a:t>
            </a:r>
            <a:r>
              <a:rPr lang="en-US" sz="1800" b="1" dirty="0" smtClean="0">
                <a:solidFill>
                  <a:schemeClr val="tx1"/>
                </a:solidFill>
                <a:ea typeface="ＭＳ Ｐゴシック" pitchFamily="-108" charset="-128"/>
                <a:cs typeface="ＭＳ Ｐゴシック" pitchFamily="-108" charset="-128"/>
              </a:rPr>
              <a:t>Sixth </a:t>
            </a:r>
            <a:r>
              <a:rPr lang="en-US" sz="1800" b="1" dirty="0">
                <a:solidFill>
                  <a:schemeClr val="tx1"/>
                </a:solidFill>
                <a:ea typeface="ＭＳ Ｐゴシック" pitchFamily="-108" charset="-128"/>
                <a:cs typeface="ＭＳ Ｐゴシック" pitchFamily="-108" charset="-128"/>
              </a:rPr>
              <a:t>Edition,</a:t>
            </a:r>
            <a:r>
              <a:rPr lang="en-US" sz="1800" b="1" i="1" dirty="0">
                <a:solidFill>
                  <a:schemeClr val="tx1"/>
                </a:solidFill>
                <a:ea typeface="ＭＳ Ｐゴシック" pitchFamily="-108" charset="-128"/>
                <a:cs typeface="ＭＳ Ｐゴシック" pitchFamily="-108" charset="-128"/>
              </a:rPr>
              <a:t> </a:t>
            </a:r>
            <a:r>
              <a:rPr lang="en-US" sz="1800" b="1" dirty="0">
                <a:solidFill>
                  <a:schemeClr val="tx1"/>
                </a:solidFill>
                <a:ea typeface="ＭＳ Ｐゴシック" pitchFamily="-108" charset="-128"/>
                <a:cs typeface="ＭＳ Ｐゴシック" pitchFamily="-108" charset="-128"/>
              </a:rPr>
              <a:t>and</a:t>
            </a:r>
            <a:endParaRPr lang="en-US" sz="1800" b="1" dirty="0">
              <a:solidFill>
                <a:schemeClr val="tx1"/>
              </a:solidFill>
              <a:latin typeface="Times New Roman" pitchFamily="-108" charset="0"/>
              <a:ea typeface="ＭＳ Ｐゴシック" pitchFamily="-108" charset="-128"/>
              <a:cs typeface="ＭＳ Ｐゴシック" pitchFamily="-108" charset="-128"/>
            </a:endParaRPr>
          </a:p>
          <a:p>
            <a:pPr eaLnBrk="0" hangingPunct="0"/>
            <a:r>
              <a:rPr lang="en-US" sz="1800" b="1" i="1" dirty="0">
                <a:solidFill>
                  <a:schemeClr val="tx1"/>
                </a:solidFill>
                <a:ea typeface="ＭＳ Ｐゴシック" pitchFamily="-108" charset="-128"/>
                <a:cs typeface="ＭＳ Ｐゴシック" pitchFamily="-108" charset="-128"/>
              </a:rPr>
              <a:t>Campbell Essential Biology with Physiology, </a:t>
            </a:r>
            <a:r>
              <a:rPr lang="en-US" sz="1800" b="1" dirty="0" smtClean="0">
                <a:solidFill>
                  <a:schemeClr val="tx1"/>
                </a:solidFill>
                <a:ea typeface="ＭＳ Ｐゴシック" pitchFamily="-108" charset="-128"/>
                <a:cs typeface="ＭＳ Ｐゴシック" pitchFamily="-108" charset="-128"/>
              </a:rPr>
              <a:t>Fifth </a:t>
            </a:r>
            <a:r>
              <a:rPr lang="en-US" sz="1800" b="1" dirty="0">
                <a:solidFill>
                  <a:schemeClr val="tx1"/>
                </a:solidFill>
                <a:ea typeface="ＭＳ Ｐゴシック" pitchFamily="-108" charset="-128"/>
                <a:cs typeface="ＭＳ Ｐゴシック" pitchFamily="-108" charset="-128"/>
              </a:rPr>
              <a:t>Edition</a:t>
            </a:r>
            <a:endParaRPr lang="en-US" sz="1800" b="1" i="1" dirty="0">
              <a:solidFill>
                <a:schemeClr val="tx1"/>
              </a:solidFill>
              <a:ea typeface="ＭＳ Ｐゴシック" pitchFamily="-108" charset="-128"/>
              <a:cs typeface="ＭＳ Ｐゴシック" pitchFamily="-108" charset="-128"/>
            </a:endParaRPr>
          </a:p>
          <a:p>
            <a:pPr eaLnBrk="0" hangingPunct="0"/>
            <a:r>
              <a:rPr lang="en-US" sz="1600" b="1" i="1" dirty="0">
                <a:solidFill>
                  <a:schemeClr val="tx1"/>
                </a:solidFill>
                <a:latin typeface="Times New Roman" pitchFamily="-108" charset="0"/>
                <a:ea typeface="ＭＳ Ｐゴシック" pitchFamily="-108" charset="-128"/>
                <a:cs typeface="ＭＳ Ｐゴシック" pitchFamily="-108" charset="-128"/>
              </a:rPr>
              <a:t> </a:t>
            </a:r>
            <a:r>
              <a:rPr lang="en-US" sz="1600" b="1" i="1" dirty="0">
                <a:solidFill>
                  <a:schemeClr val="tx1"/>
                </a:solidFill>
                <a:latin typeface="Arial" panose="020B0604020202020204" pitchFamily="34" charset="0"/>
                <a:ea typeface="ＭＳ Ｐゴシック" pitchFamily="-108" charset="-128"/>
                <a:cs typeface="Arial" panose="020B0604020202020204" pitchFamily="34" charset="0"/>
              </a:rPr>
              <a:t>  – </a:t>
            </a:r>
            <a:r>
              <a:rPr lang="en-US" sz="1600" b="1" dirty="0">
                <a:solidFill>
                  <a:schemeClr val="tx1"/>
                </a:solidFill>
                <a:latin typeface="Arial" panose="020B0604020202020204" pitchFamily="34" charset="0"/>
                <a:ea typeface="ＭＳ Ｐゴシック" pitchFamily="-108" charset="-128"/>
                <a:cs typeface="Arial" panose="020B0604020202020204" pitchFamily="34" charset="0"/>
              </a:rPr>
              <a:t>Eric J. Simon, Jean L. Dickey, </a:t>
            </a:r>
            <a:r>
              <a:rPr lang="en-US" sz="1600" b="1" dirty="0" smtClean="0">
                <a:solidFill>
                  <a:schemeClr val="tx1"/>
                </a:solidFill>
                <a:latin typeface="Arial" panose="020B0604020202020204" pitchFamily="34" charset="0"/>
                <a:ea typeface="ＭＳ Ｐゴシック" pitchFamily="-108" charset="-128"/>
                <a:cs typeface="Arial" panose="020B0604020202020204" pitchFamily="34" charset="0"/>
              </a:rPr>
              <a:t>Kelly A. Hogan, and Jane B. Reece</a:t>
            </a:r>
            <a:endParaRPr lang="en-US" sz="1600" b="1" dirty="0">
              <a:solidFill>
                <a:schemeClr val="tx1"/>
              </a:solidFill>
              <a:latin typeface="Arial" panose="020B0604020202020204" pitchFamily="34" charset="0"/>
              <a:ea typeface="ＭＳ Ｐゴシック" pitchFamily="-108" charset="-128"/>
              <a:cs typeface="Arial" panose="020B0604020202020204" pitchFamily="34" charset="0"/>
            </a:endParaRPr>
          </a:p>
        </p:txBody>
      </p:sp>
    </p:spTree>
    <p:extLst>
      <p:ext uri="{BB962C8B-B14F-4D97-AF65-F5344CB8AC3E}">
        <p14:creationId xmlns:p14="http://schemas.microsoft.com/office/powerpoint/2010/main" val="1337565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539944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3281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534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366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891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2833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0918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15011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5794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651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7383" y="1227909"/>
            <a:ext cx="8543108" cy="49490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E1E758-6487-4AEF-A1BA-65DB99EEAE94}" type="datetime1">
              <a:rPr lang="en-US" smtClean="0"/>
              <a:t>2/22/2019</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1410427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580543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2733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5543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13077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4923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6554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43447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1760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434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970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774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5678376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73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1975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7808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5311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2183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2855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6492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4640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3395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498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6201311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79683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24946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6557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5315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34973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059795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5778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87383" y="1227909"/>
            <a:ext cx="8543108" cy="49490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E1E758-6487-4AEF-A1BA-65DB99EEAE94}" type="datetime1">
              <a:rPr lang="en-US" smtClean="0"/>
              <a:t>2/22/2019</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944090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08662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4989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84628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003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666637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14848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5727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77125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46657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54785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83" y="365126"/>
            <a:ext cx="8543108" cy="978729"/>
          </a:xfrm>
        </p:spPr>
        <p:txBody>
          <a:bodyPr/>
          <a:lstStyle>
            <a:lvl1pPr>
              <a:defRPr/>
            </a:lvl1pPr>
          </a:lstStyle>
          <a:p>
            <a:r>
              <a:rPr lang="en-US" dirty="0" smtClean="0"/>
              <a:t>Click to edit M</a:t>
            </a:r>
            <a:br>
              <a:rPr lang="en-US" dirty="0" smtClean="0"/>
            </a:br>
            <a:r>
              <a:rPr lang="en-US" dirty="0" smtClean="0"/>
              <a:t>aster title style</a:t>
            </a:r>
            <a:endParaRPr lang="en-US" dirty="0"/>
          </a:p>
        </p:txBody>
      </p:sp>
      <p:sp>
        <p:nvSpPr>
          <p:cNvPr id="3" name="Content Placeholder 2"/>
          <p:cNvSpPr>
            <a:spLocks noGrp="1"/>
          </p:cNvSpPr>
          <p:nvPr>
            <p:ph idx="1"/>
          </p:nvPr>
        </p:nvSpPr>
        <p:spPr>
          <a:xfrm>
            <a:off x="287383" y="1476103"/>
            <a:ext cx="8543108" cy="47008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E9CC4F-3A5F-4C5F-B8E9-020523551F9C}" type="datetime1">
              <a:rPr lang="en-US" smtClean="0"/>
              <a:t>2/22/2019</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2098092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578998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684798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1504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97576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920641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8345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72678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29360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64768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8895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D2909A-D078-4E7B-9A04-D9C382E62A82}" type="datetime1">
              <a:rPr lang="en-US" smtClean="0"/>
              <a:t>2/22/2019</a:t>
            </a:fld>
            <a:endParaRPr lang="en-US"/>
          </a:p>
        </p:txBody>
      </p:sp>
      <p:sp>
        <p:nvSpPr>
          <p:cNvPr id="5" name="Footer Placeholder 4"/>
          <p:cNvSpPr>
            <a:spLocks noGrp="1"/>
          </p:cNvSpPr>
          <p:nvPr>
            <p:ph type="ftr" sz="quarter" idx="11"/>
          </p:nvPr>
        </p:nvSpPr>
        <p:spPr/>
        <p:txBody>
          <a:bodyPr/>
          <a:lstStyle/>
          <a:p>
            <a:r>
              <a:rPr lang="en-US" smtClean="0"/>
              <a:t>© 2016 Pearson Education, Inc.</a:t>
            </a:r>
            <a:endParaRPr lang="en-US"/>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37977276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715502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90704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126681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469787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515587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098536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398078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16943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598959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3000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B1D127-C6EE-469E-A439-7F4C54E6E0D9}" type="datetime1">
              <a:rPr lang="en-US" smtClean="0"/>
              <a:t>2/22/2019</a:t>
            </a:fld>
            <a:endParaRPr lang="en-US"/>
          </a:p>
        </p:txBody>
      </p:sp>
      <p:sp>
        <p:nvSpPr>
          <p:cNvPr id="4" name="Footer Placeholder 3"/>
          <p:cNvSpPr>
            <a:spLocks noGrp="1"/>
          </p:cNvSpPr>
          <p:nvPr>
            <p:ph type="ftr" sz="quarter" idx="11"/>
          </p:nvPr>
        </p:nvSpPr>
        <p:spPr/>
        <p:txBody>
          <a:bodyPr/>
          <a:lstStyle/>
          <a:p>
            <a:r>
              <a:rPr lang="en-US" smtClean="0"/>
              <a:t>© 2016 Pearson Education, Inc.</a:t>
            </a:r>
            <a:endParaRPr lang="en-US"/>
          </a:p>
        </p:txBody>
      </p:sp>
      <p:sp>
        <p:nvSpPr>
          <p:cNvPr id="5" name="Slide Number Placeholder 4"/>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1795453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899837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60566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929128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357531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189114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10250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73976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784620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873906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6452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248E51-B246-4D4D-83B3-3729ABB5FE5C}" type="datetime1">
              <a:rPr lang="en-US" smtClean="0"/>
              <a:t>2/22/2019</a:t>
            </a:fld>
            <a:endParaRPr lang="en-US"/>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sp>
        <p:nvSpPr>
          <p:cNvPr id="4" name="Slide Number Placeholder 3"/>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19532334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630497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833466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497088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484723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029078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680015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6151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412897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27116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8967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842545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676441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33188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818542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392090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583430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801863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261036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681200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954441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69743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340903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025564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570430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906587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48556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20080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117303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773978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35321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357476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97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17423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269058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25982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7523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333444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722659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6061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28700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9501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129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1830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5.xml"/></Relationships>
</file>

<file path=ppt/slideMasters/_rels/slideMaster100.xml.rels><?xml version="1.0" encoding="UTF-8" standalone="yes"?>
<Relationships xmlns="http://schemas.openxmlformats.org/package/2006/relationships"><Relationship Id="rId2" Type="http://schemas.openxmlformats.org/officeDocument/2006/relationships/theme" Target="../theme/theme100.xml"/><Relationship Id="rId1" Type="http://schemas.openxmlformats.org/officeDocument/2006/relationships/slideLayout" Target="../slideLayouts/slideLayout116.xml"/></Relationships>
</file>

<file path=ppt/slideMasters/_rels/slideMaster101.xml.rels><?xml version="1.0" encoding="UTF-8" standalone="yes"?>
<Relationships xmlns="http://schemas.openxmlformats.org/package/2006/relationships"><Relationship Id="rId2" Type="http://schemas.openxmlformats.org/officeDocument/2006/relationships/theme" Target="../theme/theme101.xml"/><Relationship Id="rId1" Type="http://schemas.openxmlformats.org/officeDocument/2006/relationships/slideLayout" Target="../slideLayouts/slideLayout117.xml"/></Relationships>
</file>

<file path=ppt/slideMasters/_rels/slideMaster102.xml.rels><?xml version="1.0" encoding="UTF-8" standalone="yes"?>
<Relationships xmlns="http://schemas.openxmlformats.org/package/2006/relationships"><Relationship Id="rId2" Type="http://schemas.openxmlformats.org/officeDocument/2006/relationships/theme" Target="../theme/theme102.xml"/><Relationship Id="rId1" Type="http://schemas.openxmlformats.org/officeDocument/2006/relationships/slideLayout" Target="../slideLayouts/slideLayout118.xml"/></Relationships>
</file>

<file path=ppt/slideMasters/_rels/slideMaster103.xml.rels><?xml version="1.0" encoding="UTF-8" standalone="yes"?>
<Relationships xmlns="http://schemas.openxmlformats.org/package/2006/relationships"><Relationship Id="rId2" Type="http://schemas.openxmlformats.org/officeDocument/2006/relationships/theme" Target="../theme/theme103.xml"/><Relationship Id="rId1" Type="http://schemas.openxmlformats.org/officeDocument/2006/relationships/slideLayout" Target="../slideLayouts/slideLayout119.xml"/></Relationships>
</file>

<file path=ppt/slideMasters/_rels/slideMaster104.xml.rels><?xml version="1.0" encoding="UTF-8" standalone="yes"?>
<Relationships xmlns="http://schemas.openxmlformats.org/package/2006/relationships"><Relationship Id="rId2" Type="http://schemas.openxmlformats.org/officeDocument/2006/relationships/theme" Target="../theme/theme104.xml"/><Relationship Id="rId1" Type="http://schemas.openxmlformats.org/officeDocument/2006/relationships/slideLayout" Target="../slideLayouts/slideLayout120.xml"/></Relationships>
</file>

<file path=ppt/slideMasters/_rels/slideMaster105.xml.rels><?xml version="1.0" encoding="UTF-8" standalone="yes"?>
<Relationships xmlns="http://schemas.openxmlformats.org/package/2006/relationships"><Relationship Id="rId2" Type="http://schemas.openxmlformats.org/officeDocument/2006/relationships/theme" Target="../theme/theme105.xml"/><Relationship Id="rId1" Type="http://schemas.openxmlformats.org/officeDocument/2006/relationships/slideLayout" Target="../slideLayouts/slideLayout121.xml"/></Relationships>
</file>

<file path=ppt/slideMasters/_rels/slideMaster106.xml.rels><?xml version="1.0" encoding="UTF-8" standalone="yes"?>
<Relationships xmlns="http://schemas.openxmlformats.org/package/2006/relationships"><Relationship Id="rId2" Type="http://schemas.openxmlformats.org/officeDocument/2006/relationships/theme" Target="../theme/theme106.xml"/><Relationship Id="rId1" Type="http://schemas.openxmlformats.org/officeDocument/2006/relationships/slideLayout" Target="../slideLayouts/slideLayout122.xml"/></Relationships>
</file>

<file path=ppt/slideMasters/_rels/slideMaster107.xml.rels><?xml version="1.0" encoding="UTF-8" standalone="yes"?>
<Relationships xmlns="http://schemas.openxmlformats.org/package/2006/relationships"><Relationship Id="rId2" Type="http://schemas.openxmlformats.org/officeDocument/2006/relationships/theme" Target="../theme/theme107.xml"/><Relationship Id="rId1" Type="http://schemas.openxmlformats.org/officeDocument/2006/relationships/slideLayout" Target="../slideLayouts/slideLayout123.xml"/></Relationships>
</file>

<file path=ppt/slideMasters/_rels/slideMaster108.xml.rels><?xml version="1.0" encoding="UTF-8" standalone="yes"?>
<Relationships xmlns="http://schemas.openxmlformats.org/package/2006/relationships"><Relationship Id="rId2" Type="http://schemas.openxmlformats.org/officeDocument/2006/relationships/theme" Target="../theme/theme108.xml"/><Relationship Id="rId1" Type="http://schemas.openxmlformats.org/officeDocument/2006/relationships/slideLayout" Target="../slideLayouts/slideLayout124.xml"/></Relationships>
</file>

<file path=ppt/slideMasters/_rels/slideMaster109.xml.rels><?xml version="1.0" encoding="UTF-8" standalone="yes"?>
<Relationships xmlns="http://schemas.openxmlformats.org/package/2006/relationships"><Relationship Id="rId2" Type="http://schemas.openxmlformats.org/officeDocument/2006/relationships/theme" Target="../theme/theme109.xml"/><Relationship Id="rId1" Type="http://schemas.openxmlformats.org/officeDocument/2006/relationships/slideLayout" Target="../slideLayouts/slideLayout125.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6.xml"/></Relationships>
</file>

<file path=ppt/slideMasters/_rels/slideMaster110.xml.rels><?xml version="1.0" encoding="UTF-8" standalone="yes"?>
<Relationships xmlns="http://schemas.openxmlformats.org/package/2006/relationships"><Relationship Id="rId2" Type="http://schemas.openxmlformats.org/officeDocument/2006/relationships/theme" Target="../theme/theme110.xml"/><Relationship Id="rId1" Type="http://schemas.openxmlformats.org/officeDocument/2006/relationships/slideLayout" Target="../slideLayouts/slideLayout126.xml"/></Relationships>
</file>

<file path=ppt/slideMasters/_rels/slideMaster111.xml.rels><?xml version="1.0" encoding="UTF-8" standalone="yes"?>
<Relationships xmlns="http://schemas.openxmlformats.org/package/2006/relationships"><Relationship Id="rId2" Type="http://schemas.openxmlformats.org/officeDocument/2006/relationships/theme" Target="../theme/theme111.xml"/><Relationship Id="rId1" Type="http://schemas.openxmlformats.org/officeDocument/2006/relationships/slideLayout" Target="../slideLayouts/slideLayout127.xml"/></Relationships>
</file>

<file path=ppt/slideMasters/_rels/slideMaster112.xml.rels><?xml version="1.0" encoding="UTF-8" standalone="yes"?>
<Relationships xmlns="http://schemas.openxmlformats.org/package/2006/relationships"><Relationship Id="rId2" Type="http://schemas.openxmlformats.org/officeDocument/2006/relationships/theme" Target="../theme/theme112.xml"/><Relationship Id="rId1" Type="http://schemas.openxmlformats.org/officeDocument/2006/relationships/slideLayout" Target="../slideLayouts/slideLayout128.xml"/></Relationships>
</file>

<file path=ppt/slideMasters/_rels/slideMaster113.xml.rels><?xml version="1.0" encoding="UTF-8" standalone="yes"?>
<Relationships xmlns="http://schemas.openxmlformats.org/package/2006/relationships"><Relationship Id="rId2" Type="http://schemas.openxmlformats.org/officeDocument/2006/relationships/theme" Target="../theme/theme113.xml"/><Relationship Id="rId1" Type="http://schemas.openxmlformats.org/officeDocument/2006/relationships/slideLayout" Target="../slideLayouts/slideLayout129.xml"/></Relationships>
</file>

<file path=ppt/slideMasters/_rels/slideMaster114.xml.rels><?xml version="1.0" encoding="UTF-8" standalone="yes"?>
<Relationships xmlns="http://schemas.openxmlformats.org/package/2006/relationships"><Relationship Id="rId2" Type="http://schemas.openxmlformats.org/officeDocument/2006/relationships/theme" Target="../theme/theme114.xml"/><Relationship Id="rId1"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7.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9.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0.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1.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2.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3.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5.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6.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7.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8.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9.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0.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1.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2.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3.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5.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6.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7.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38.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39.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40.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41.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42.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43.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40.xml.rels><?xml version="1.0" encoding="UTF-8" standalone="yes"?>
<Relationships xmlns="http://schemas.openxmlformats.org/package/2006/relationships"><Relationship Id="rId2" Type="http://schemas.openxmlformats.org/officeDocument/2006/relationships/theme" Target="../theme/theme40.xml"/><Relationship Id="rId1" Type="http://schemas.openxmlformats.org/officeDocument/2006/relationships/slideLayout" Target="../slideLayouts/slideLayout45.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46.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47.xml"/></Relationships>
</file>

<file path=ppt/slideMasters/_rels/slideMaster43.xml.rels><?xml version="1.0" encoding="UTF-8" standalone="yes"?>
<Relationships xmlns="http://schemas.openxmlformats.org/package/2006/relationships"><Relationship Id="rId2" Type="http://schemas.openxmlformats.org/officeDocument/2006/relationships/theme" Target="../theme/theme43.xml"/><Relationship Id="rId1" Type="http://schemas.openxmlformats.org/officeDocument/2006/relationships/slideLayout" Target="../slideLayouts/slideLayout48.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49.xml"/></Relationships>
</file>

<file path=ppt/slideMasters/_rels/slideMaster45.xml.rels><?xml version="1.0" encoding="UTF-8" standalone="yes"?>
<Relationships xmlns="http://schemas.openxmlformats.org/package/2006/relationships"><Relationship Id="rId2" Type="http://schemas.openxmlformats.org/officeDocument/2006/relationships/theme" Target="../theme/theme45.xml"/><Relationship Id="rId1" Type="http://schemas.openxmlformats.org/officeDocument/2006/relationships/slideLayout" Target="../slideLayouts/slideLayout50.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51.xml"/></Relationships>
</file>

<file path=ppt/slideMasters/_rels/slideMaster47.xml.rels><?xml version="1.0" encoding="UTF-8" standalone="yes"?>
<Relationships xmlns="http://schemas.openxmlformats.org/package/2006/relationships"><Relationship Id="rId2" Type="http://schemas.openxmlformats.org/officeDocument/2006/relationships/theme" Target="../theme/theme47.xml"/><Relationship Id="rId1" Type="http://schemas.openxmlformats.org/officeDocument/2006/relationships/slideLayout" Target="../slideLayouts/slideLayout52.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53.xml"/></Relationships>
</file>

<file path=ppt/slideMasters/_rels/slideMaster49.xml.rels><?xml version="1.0" encoding="UTF-8" standalone="yes"?>
<Relationships xmlns="http://schemas.openxmlformats.org/package/2006/relationships"><Relationship Id="rId2" Type="http://schemas.openxmlformats.org/officeDocument/2006/relationships/theme" Target="../theme/theme49.xml"/><Relationship Id="rId1"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55.xml"/></Relationships>
</file>

<file path=ppt/slideMasters/_rels/slideMaster51.xml.rels><?xml version="1.0" encoding="UTF-8" standalone="yes"?>
<Relationships xmlns="http://schemas.openxmlformats.org/package/2006/relationships"><Relationship Id="rId2" Type="http://schemas.openxmlformats.org/officeDocument/2006/relationships/theme" Target="../theme/theme51.xml"/><Relationship Id="rId1" Type="http://schemas.openxmlformats.org/officeDocument/2006/relationships/slideLayout" Target="../slideLayouts/slideLayout56.xml"/></Relationships>
</file>

<file path=ppt/slideMasters/_rels/slideMaster52.xml.rels><?xml version="1.0" encoding="UTF-8" standalone="yes"?>
<Relationships xmlns="http://schemas.openxmlformats.org/package/2006/relationships"><Relationship Id="rId2" Type="http://schemas.openxmlformats.org/officeDocument/2006/relationships/theme" Target="../theme/theme52.xml"/><Relationship Id="rId1" Type="http://schemas.openxmlformats.org/officeDocument/2006/relationships/slideLayout" Target="../slideLayouts/slideLayout57.xml"/></Relationships>
</file>

<file path=ppt/slideMasters/_rels/slideMaster53.xml.rels><?xml version="1.0" encoding="UTF-8" standalone="yes"?>
<Relationships xmlns="http://schemas.openxmlformats.org/package/2006/relationships"><Relationship Id="rId2" Type="http://schemas.openxmlformats.org/officeDocument/2006/relationships/theme" Target="../theme/theme53.xml"/><Relationship Id="rId1" Type="http://schemas.openxmlformats.org/officeDocument/2006/relationships/slideLayout" Target="../slideLayouts/slideLayout58.xml"/></Relationships>
</file>

<file path=ppt/slideMasters/_rels/slideMaster54.xml.rels><?xml version="1.0" encoding="UTF-8" standalone="yes"?>
<Relationships xmlns="http://schemas.openxmlformats.org/package/2006/relationships"><Relationship Id="rId2" Type="http://schemas.openxmlformats.org/officeDocument/2006/relationships/theme" Target="../theme/theme54.xml"/><Relationship Id="rId1" Type="http://schemas.openxmlformats.org/officeDocument/2006/relationships/slideLayout" Target="../slideLayouts/slideLayout59.xml"/></Relationships>
</file>

<file path=ppt/slideMasters/_rels/slideMaster55.xml.rels><?xml version="1.0" encoding="UTF-8" standalone="yes"?>
<Relationships xmlns="http://schemas.openxmlformats.org/package/2006/relationships"><Relationship Id="rId2" Type="http://schemas.openxmlformats.org/officeDocument/2006/relationships/theme" Target="../theme/theme55.xml"/><Relationship Id="rId1" Type="http://schemas.openxmlformats.org/officeDocument/2006/relationships/slideLayout" Target="../slideLayouts/slideLayout60.xml"/></Relationships>
</file>

<file path=ppt/slideMasters/_rels/slideMaster56.xml.rels><?xml version="1.0" encoding="UTF-8" standalone="yes"?>
<Relationships xmlns="http://schemas.openxmlformats.org/package/2006/relationships"><Relationship Id="rId2" Type="http://schemas.openxmlformats.org/officeDocument/2006/relationships/theme" Target="../theme/theme56.xml"/><Relationship Id="rId1" Type="http://schemas.openxmlformats.org/officeDocument/2006/relationships/slideLayout" Target="../slideLayouts/slideLayout61.xml"/></Relationships>
</file>

<file path=ppt/slideMasters/_rels/slideMaster57.xml.rels><?xml version="1.0" encoding="UTF-8" standalone="yes"?>
<Relationships xmlns="http://schemas.openxmlformats.org/package/2006/relationships"><Relationship Id="rId2" Type="http://schemas.openxmlformats.org/officeDocument/2006/relationships/theme" Target="../theme/theme57.xml"/><Relationship Id="rId1" Type="http://schemas.openxmlformats.org/officeDocument/2006/relationships/slideLayout" Target="../slideLayouts/slideLayout62.xml"/></Relationships>
</file>

<file path=ppt/slideMasters/_rels/slideMaster58.xml.rels><?xml version="1.0" encoding="UTF-8" standalone="yes"?>
<Relationships xmlns="http://schemas.openxmlformats.org/package/2006/relationships"><Relationship Id="rId2" Type="http://schemas.openxmlformats.org/officeDocument/2006/relationships/theme" Target="../theme/theme58.xml"/><Relationship Id="rId1" Type="http://schemas.openxmlformats.org/officeDocument/2006/relationships/slideLayout" Target="../slideLayouts/slideLayout63.xml"/></Relationships>
</file>

<file path=ppt/slideMasters/_rels/slideMaster59.xml.rels><?xml version="1.0" encoding="UTF-8" standalone="yes"?>
<Relationships xmlns="http://schemas.openxmlformats.org/package/2006/relationships"><Relationship Id="rId2" Type="http://schemas.openxmlformats.org/officeDocument/2006/relationships/theme" Target="../theme/theme59.xml"/><Relationship Id="rId1"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60.xml.rels><?xml version="1.0" encoding="UTF-8" standalone="yes"?>
<Relationships xmlns="http://schemas.openxmlformats.org/package/2006/relationships"><Relationship Id="rId2" Type="http://schemas.openxmlformats.org/officeDocument/2006/relationships/theme" Target="../theme/theme60.xml"/><Relationship Id="rId1" Type="http://schemas.openxmlformats.org/officeDocument/2006/relationships/slideLayout" Target="../slideLayouts/slideLayout65.xml"/></Relationships>
</file>

<file path=ppt/slideMasters/_rels/slideMaster61.xml.rels><?xml version="1.0" encoding="UTF-8" standalone="yes"?>
<Relationships xmlns="http://schemas.openxmlformats.org/package/2006/relationships"><Relationship Id="rId2" Type="http://schemas.openxmlformats.org/officeDocument/2006/relationships/theme" Target="../theme/theme61.xml"/><Relationship Id="rId1" Type="http://schemas.openxmlformats.org/officeDocument/2006/relationships/slideLayout" Target="../slideLayouts/slideLayout66.xml"/></Relationships>
</file>

<file path=ppt/slideMasters/_rels/slideMaster62.xml.rels><?xml version="1.0" encoding="UTF-8" standalone="yes"?>
<Relationships xmlns="http://schemas.openxmlformats.org/package/2006/relationships"><Relationship Id="rId2" Type="http://schemas.openxmlformats.org/officeDocument/2006/relationships/theme" Target="../theme/theme62.xml"/><Relationship Id="rId1" Type="http://schemas.openxmlformats.org/officeDocument/2006/relationships/slideLayout" Target="../slideLayouts/slideLayout67.xml"/></Relationships>
</file>

<file path=ppt/slideMasters/_rels/slideMaster63.xml.rels><?xml version="1.0" encoding="UTF-8" standalone="yes"?>
<Relationships xmlns="http://schemas.openxmlformats.org/package/2006/relationships"><Relationship Id="rId2" Type="http://schemas.openxmlformats.org/officeDocument/2006/relationships/theme" Target="../theme/theme63.xml"/><Relationship Id="rId1" Type="http://schemas.openxmlformats.org/officeDocument/2006/relationships/slideLayout" Target="../slideLayouts/slideLayout68.xml"/></Relationships>
</file>

<file path=ppt/slideMasters/_rels/slideMaster64.xml.rels><?xml version="1.0" encoding="UTF-8" standalone="yes"?>
<Relationships xmlns="http://schemas.openxmlformats.org/package/2006/relationships"><Relationship Id="rId2" Type="http://schemas.openxmlformats.org/officeDocument/2006/relationships/theme" Target="../theme/theme64.xml"/><Relationship Id="rId1" Type="http://schemas.openxmlformats.org/officeDocument/2006/relationships/slideLayout" Target="../slideLayouts/slideLayout69.xml"/></Relationships>
</file>

<file path=ppt/slideMasters/_rels/slideMaster65.xml.rels><?xml version="1.0" encoding="UTF-8" standalone="yes"?>
<Relationships xmlns="http://schemas.openxmlformats.org/package/2006/relationships"><Relationship Id="rId2" Type="http://schemas.openxmlformats.org/officeDocument/2006/relationships/theme" Target="../theme/theme65.xml"/><Relationship Id="rId1" Type="http://schemas.openxmlformats.org/officeDocument/2006/relationships/slideLayout" Target="../slideLayouts/slideLayout70.xml"/></Relationships>
</file>

<file path=ppt/slideMasters/_rels/slideMaster66.xml.rels><?xml version="1.0" encoding="UTF-8" standalone="yes"?>
<Relationships xmlns="http://schemas.openxmlformats.org/package/2006/relationships"><Relationship Id="rId2" Type="http://schemas.openxmlformats.org/officeDocument/2006/relationships/theme" Target="../theme/theme66.xml"/><Relationship Id="rId1" Type="http://schemas.openxmlformats.org/officeDocument/2006/relationships/slideLayout" Target="../slideLayouts/slideLayout71.xml"/></Relationships>
</file>

<file path=ppt/slideMasters/_rels/slideMaster67.xml.rels><?xml version="1.0" encoding="UTF-8" standalone="yes"?>
<Relationships xmlns="http://schemas.openxmlformats.org/package/2006/relationships"><Relationship Id="rId2" Type="http://schemas.openxmlformats.org/officeDocument/2006/relationships/theme" Target="../theme/theme67.xml"/><Relationship Id="rId1" Type="http://schemas.openxmlformats.org/officeDocument/2006/relationships/slideLayout" Target="../slideLayouts/slideLayout72.xml"/></Relationships>
</file>

<file path=ppt/slideMasters/_rels/slideMaster68.xml.rels><?xml version="1.0" encoding="UTF-8" standalone="yes"?>
<Relationships xmlns="http://schemas.openxmlformats.org/package/2006/relationships"><Relationship Id="rId2" Type="http://schemas.openxmlformats.org/officeDocument/2006/relationships/theme" Target="../theme/theme68.xml"/><Relationship Id="rId1" Type="http://schemas.openxmlformats.org/officeDocument/2006/relationships/slideLayout" Target="../slideLayouts/slideLayout73.xml"/></Relationships>
</file>

<file path=ppt/slideMasters/_rels/slideMaster69.xml.rels><?xml version="1.0" encoding="UTF-8" standalone="yes"?>
<Relationships xmlns="http://schemas.openxmlformats.org/package/2006/relationships"><Relationship Id="rId2" Type="http://schemas.openxmlformats.org/officeDocument/2006/relationships/theme" Target="../theme/theme69.xml"/><Relationship Id="rId1"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70.xml.rels><?xml version="1.0" encoding="UTF-8" standalone="yes"?>
<Relationships xmlns="http://schemas.openxmlformats.org/package/2006/relationships"><Relationship Id="rId2" Type="http://schemas.openxmlformats.org/officeDocument/2006/relationships/theme" Target="../theme/theme70.xml"/><Relationship Id="rId1" Type="http://schemas.openxmlformats.org/officeDocument/2006/relationships/slideLayout" Target="../slideLayouts/slideLayout75.xml"/></Relationships>
</file>

<file path=ppt/slideMasters/_rels/slideMaster71.xml.rels><?xml version="1.0" encoding="UTF-8" standalone="yes"?>
<Relationships xmlns="http://schemas.openxmlformats.org/package/2006/relationships"><Relationship Id="rId2" Type="http://schemas.openxmlformats.org/officeDocument/2006/relationships/theme" Target="../theme/theme71.xml"/><Relationship Id="rId1" Type="http://schemas.openxmlformats.org/officeDocument/2006/relationships/slideLayout" Target="../slideLayouts/slideLayout76.xml"/></Relationships>
</file>

<file path=ppt/slideMasters/_rels/slideMaster72.xml.rels><?xml version="1.0" encoding="UTF-8" standalone="yes"?>
<Relationships xmlns="http://schemas.openxmlformats.org/package/2006/relationships"><Relationship Id="rId2" Type="http://schemas.openxmlformats.org/officeDocument/2006/relationships/theme" Target="../theme/theme72.xml"/><Relationship Id="rId1" Type="http://schemas.openxmlformats.org/officeDocument/2006/relationships/slideLayout" Target="../slideLayouts/slideLayout77.xml"/></Relationships>
</file>

<file path=ppt/slideMasters/_rels/slideMaster73.xml.rels><?xml version="1.0" encoding="UTF-8" standalone="yes"?>
<Relationships xmlns="http://schemas.openxmlformats.org/package/2006/relationships"><Relationship Id="rId2" Type="http://schemas.openxmlformats.org/officeDocument/2006/relationships/theme" Target="../theme/theme73.xml"/><Relationship Id="rId1" Type="http://schemas.openxmlformats.org/officeDocument/2006/relationships/slideLayout" Target="../slideLayouts/slideLayout78.xml"/></Relationships>
</file>

<file path=ppt/slideMasters/_rels/slideMaster74.xml.rels><?xml version="1.0" encoding="UTF-8" standalone="yes"?>
<Relationships xmlns="http://schemas.openxmlformats.org/package/2006/relationships"><Relationship Id="rId2" Type="http://schemas.openxmlformats.org/officeDocument/2006/relationships/theme" Target="../theme/theme74.xml"/><Relationship Id="rId1" Type="http://schemas.openxmlformats.org/officeDocument/2006/relationships/slideLayout" Target="../slideLayouts/slideLayout79.xml"/></Relationships>
</file>

<file path=ppt/slideMasters/_rels/slideMaster75.xml.rels><?xml version="1.0" encoding="UTF-8" standalone="yes"?>
<Relationships xmlns="http://schemas.openxmlformats.org/package/2006/relationships"><Relationship Id="rId2" Type="http://schemas.openxmlformats.org/officeDocument/2006/relationships/theme" Target="../theme/theme75.xml"/><Relationship Id="rId1" Type="http://schemas.openxmlformats.org/officeDocument/2006/relationships/slideLayout" Target="../slideLayouts/slideLayout80.xml"/></Relationships>
</file>

<file path=ppt/slideMasters/_rels/slideMaster76.xml.rels><?xml version="1.0" encoding="UTF-8" standalone="yes"?>
<Relationships xmlns="http://schemas.openxmlformats.org/package/2006/relationships"><Relationship Id="rId2" Type="http://schemas.openxmlformats.org/officeDocument/2006/relationships/theme" Target="../theme/theme76.xml"/><Relationship Id="rId1" Type="http://schemas.openxmlformats.org/officeDocument/2006/relationships/slideLayout" Target="../slideLayouts/slideLayout81.xml"/></Relationships>
</file>

<file path=ppt/slideMasters/_rels/slideMaster77.xml.rels><?xml version="1.0" encoding="UTF-8" standalone="yes"?>
<Relationships xmlns="http://schemas.openxmlformats.org/package/2006/relationships"><Relationship Id="rId2" Type="http://schemas.openxmlformats.org/officeDocument/2006/relationships/theme" Target="../theme/theme77.xml"/><Relationship Id="rId1" Type="http://schemas.openxmlformats.org/officeDocument/2006/relationships/slideLayout" Target="../slideLayouts/slideLayout82.xml"/></Relationships>
</file>

<file path=ppt/slideMasters/_rels/slideMaster78.xml.rels><?xml version="1.0" encoding="UTF-8" standalone="yes"?>
<Relationships xmlns="http://schemas.openxmlformats.org/package/2006/relationships"><Relationship Id="rId2" Type="http://schemas.openxmlformats.org/officeDocument/2006/relationships/theme" Target="../theme/theme78.xml"/><Relationship Id="rId1" Type="http://schemas.openxmlformats.org/officeDocument/2006/relationships/slideLayout" Target="../slideLayouts/slideLayout83.xml"/></Relationships>
</file>

<file path=ppt/slideMasters/_rels/slideMaster79.xml.rels><?xml version="1.0" encoding="UTF-8" standalone="yes"?>
<Relationships xmlns="http://schemas.openxmlformats.org/package/2006/relationships"><Relationship Id="rId2" Type="http://schemas.openxmlformats.org/officeDocument/2006/relationships/theme" Target="../theme/theme79.xml"/><Relationship Id="rId1"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3.xml"/></Relationships>
</file>

<file path=ppt/slideMasters/_rels/slideMaster80.xml.rels><?xml version="1.0" encoding="UTF-8" standalone="yes"?>
<Relationships xmlns="http://schemas.openxmlformats.org/package/2006/relationships"><Relationship Id="rId2" Type="http://schemas.openxmlformats.org/officeDocument/2006/relationships/theme" Target="../theme/theme80.xml"/><Relationship Id="rId1" Type="http://schemas.openxmlformats.org/officeDocument/2006/relationships/slideLayout" Target="../slideLayouts/slideLayout85.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1.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82.xml.rels><?xml version="1.0" encoding="UTF-8" standalone="yes"?>
<Relationships xmlns="http://schemas.openxmlformats.org/package/2006/relationships"><Relationship Id="rId2" Type="http://schemas.openxmlformats.org/officeDocument/2006/relationships/theme" Target="../theme/theme82.xml"/><Relationship Id="rId1" Type="http://schemas.openxmlformats.org/officeDocument/2006/relationships/slideLayout" Target="../slideLayouts/slideLayout97.xml"/></Relationships>
</file>

<file path=ppt/slideMasters/_rels/slideMaster83.xml.rels><?xml version="1.0" encoding="UTF-8" standalone="yes"?>
<Relationships xmlns="http://schemas.openxmlformats.org/package/2006/relationships"><Relationship Id="rId2" Type="http://schemas.openxmlformats.org/officeDocument/2006/relationships/theme" Target="../theme/theme83.xml"/><Relationship Id="rId1" Type="http://schemas.openxmlformats.org/officeDocument/2006/relationships/slideLayout" Target="../slideLayouts/slideLayout98.xml"/></Relationships>
</file>

<file path=ppt/slideMasters/_rels/slideMaster84.xml.rels><?xml version="1.0" encoding="UTF-8" standalone="yes"?>
<Relationships xmlns="http://schemas.openxmlformats.org/package/2006/relationships"><Relationship Id="rId2" Type="http://schemas.openxmlformats.org/officeDocument/2006/relationships/theme" Target="../theme/theme84.xml"/><Relationship Id="rId1" Type="http://schemas.openxmlformats.org/officeDocument/2006/relationships/slideLayout" Target="../slideLayouts/slideLayout99.xml"/></Relationships>
</file>

<file path=ppt/slideMasters/_rels/slideMaster85.xml.rels><?xml version="1.0" encoding="UTF-8" standalone="yes"?>
<Relationships xmlns="http://schemas.openxmlformats.org/package/2006/relationships"><Relationship Id="rId2" Type="http://schemas.openxmlformats.org/officeDocument/2006/relationships/theme" Target="../theme/theme85.xml"/><Relationship Id="rId1" Type="http://schemas.openxmlformats.org/officeDocument/2006/relationships/slideLayout" Target="../slideLayouts/slideLayout100.xml"/></Relationships>
</file>

<file path=ppt/slideMasters/_rels/slideMaster86.xml.rels><?xml version="1.0" encoding="UTF-8" standalone="yes"?>
<Relationships xmlns="http://schemas.openxmlformats.org/package/2006/relationships"><Relationship Id="rId2" Type="http://schemas.openxmlformats.org/officeDocument/2006/relationships/theme" Target="../theme/theme86.xml"/><Relationship Id="rId1" Type="http://schemas.openxmlformats.org/officeDocument/2006/relationships/slideLayout" Target="../slideLayouts/slideLayout101.xml"/></Relationships>
</file>

<file path=ppt/slideMasters/_rels/slideMaster87.xml.rels><?xml version="1.0" encoding="UTF-8" standalone="yes"?>
<Relationships xmlns="http://schemas.openxmlformats.org/package/2006/relationships"><Relationship Id="rId2" Type="http://schemas.openxmlformats.org/officeDocument/2006/relationships/theme" Target="../theme/theme87.xml"/><Relationship Id="rId1" Type="http://schemas.openxmlformats.org/officeDocument/2006/relationships/slideLayout" Target="../slideLayouts/slideLayout102.xml"/></Relationships>
</file>

<file path=ppt/slideMasters/_rels/slideMaster88.xml.rels><?xml version="1.0" encoding="UTF-8" standalone="yes"?>
<Relationships xmlns="http://schemas.openxmlformats.org/package/2006/relationships"><Relationship Id="rId2" Type="http://schemas.openxmlformats.org/officeDocument/2006/relationships/theme" Target="../theme/theme88.xml"/><Relationship Id="rId1" Type="http://schemas.openxmlformats.org/officeDocument/2006/relationships/slideLayout" Target="../slideLayouts/slideLayout103.xml"/></Relationships>
</file>

<file path=ppt/slideMasters/_rels/slideMaster89.xml.rels><?xml version="1.0" encoding="UTF-8" standalone="yes"?>
<Relationships xmlns="http://schemas.openxmlformats.org/package/2006/relationships"><Relationship Id="rId2" Type="http://schemas.openxmlformats.org/officeDocument/2006/relationships/theme" Target="../theme/theme89.xml"/><Relationship Id="rId1"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4.xml"/></Relationships>
</file>

<file path=ppt/slideMasters/_rels/slideMaster90.xml.rels><?xml version="1.0" encoding="UTF-8" standalone="yes"?>
<Relationships xmlns="http://schemas.openxmlformats.org/package/2006/relationships"><Relationship Id="rId2" Type="http://schemas.openxmlformats.org/officeDocument/2006/relationships/theme" Target="../theme/theme90.xml"/><Relationship Id="rId1" Type="http://schemas.openxmlformats.org/officeDocument/2006/relationships/slideLayout" Target="../slideLayouts/slideLayout105.xml"/></Relationships>
</file>

<file path=ppt/slideMasters/_rels/slideMaster91.xml.rels><?xml version="1.0" encoding="UTF-8" standalone="yes"?>
<Relationships xmlns="http://schemas.openxmlformats.org/package/2006/relationships"><Relationship Id="rId2" Type="http://schemas.openxmlformats.org/officeDocument/2006/relationships/theme" Target="../theme/theme91.xml"/><Relationship Id="rId1" Type="http://schemas.openxmlformats.org/officeDocument/2006/relationships/slideLayout" Target="../slideLayouts/slideLayout106.xml"/></Relationships>
</file>

<file path=ppt/slideMasters/_rels/slideMaster92.xml.rels><?xml version="1.0" encoding="UTF-8" standalone="yes"?>
<Relationships xmlns="http://schemas.openxmlformats.org/package/2006/relationships"><Relationship Id="rId2" Type="http://schemas.openxmlformats.org/officeDocument/2006/relationships/theme" Target="../theme/theme92.xml"/><Relationship Id="rId1" Type="http://schemas.openxmlformats.org/officeDocument/2006/relationships/slideLayout" Target="../slideLayouts/slideLayout107.xml"/></Relationships>
</file>

<file path=ppt/slideMasters/_rels/slideMaster93.xml.rels><?xml version="1.0" encoding="UTF-8" standalone="yes"?>
<Relationships xmlns="http://schemas.openxmlformats.org/package/2006/relationships"><Relationship Id="rId3" Type="http://schemas.openxmlformats.org/officeDocument/2006/relationships/theme" Target="../theme/theme93.xml"/><Relationship Id="rId2" Type="http://schemas.openxmlformats.org/officeDocument/2006/relationships/slideLayout" Target="../slideLayouts/slideLayout109.xml"/><Relationship Id="rId1" Type="http://schemas.openxmlformats.org/officeDocument/2006/relationships/slideLayout" Target="../slideLayouts/slideLayout108.xml"/></Relationships>
</file>

<file path=ppt/slideMasters/_rels/slideMaster94.xml.rels><?xml version="1.0" encoding="UTF-8" standalone="yes"?>
<Relationships xmlns="http://schemas.openxmlformats.org/package/2006/relationships"><Relationship Id="rId2" Type="http://schemas.openxmlformats.org/officeDocument/2006/relationships/theme" Target="../theme/theme94.xml"/><Relationship Id="rId1" Type="http://schemas.openxmlformats.org/officeDocument/2006/relationships/slideLayout" Target="../slideLayouts/slideLayout110.xml"/></Relationships>
</file>

<file path=ppt/slideMasters/_rels/slideMaster95.xml.rels><?xml version="1.0" encoding="UTF-8" standalone="yes"?>
<Relationships xmlns="http://schemas.openxmlformats.org/package/2006/relationships"><Relationship Id="rId2" Type="http://schemas.openxmlformats.org/officeDocument/2006/relationships/theme" Target="../theme/theme95.xml"/><Relationship Id="rId1" Type="http://schemas.openxmlformats.org/officeDocument/2006/relationships/slideLayout" Target="../slideLayouts/slideLayout111.xml"/></Relationships>
</file>

<file path=ppt/slideMasters/_rels/slideMaster96.xml.rels><?xml version="1.0" encoding="UTF-8" standalone="yes"?>
<Relationships xmlns="http://schemas.openxmlformats.org/package/2006/relationships"><Relationship Id="rId2" Type="http://schemas.openxmlformats.org/officeDocument/2006/relationships/theme" Target="../theme/theme96.xml"/><Relationship Id="rId1" Type="http://schemas.openxmlformats.org/officeDocument/2006/relationships/slideLayout" Target="../slideLayouts/slideLayout112.xml"/></Relationships>
</file>

<file path=ppt/slideMasters/_rels/slideMaster97.xml.rels><?xml version="1.0" encoding="UTF-8" standalone="yes"?>
<Relationships xmlns="http://schemas.openxmlformats.org/package/2006/relationships"><Relationship Id="rId2" Type="http://schemas.openxmlformats.org/officeDocument/2006/relationships/theme" Target="../theme/theme97.xml"/><Relationship Id="rId1" Type="http://schemas.openxmlformats.org/officeDocument/2006/relationships/slideLayout" Target="../slideLayouts/slideLayout113.xml"/></Relationships>
</file>

<file path=ppt/slideMasters/_rels/slideMaster98.xml.rels><?xml version="1.0" encoding="UTF-8" standalone="yes"?>
<Relationships xmlns="http://schemas.openxmlformats.org/package/2006/relationships"><Relationship Id="rId2" Type="http://schemas.openxmlformats.org/officeDocument/2006/relationships/theme" Target="../theme/theme98.xml"/><Relationship Id="rId1" Type="http://schemas.openxmlformats.org/officeDocument/2006/relationships/slideLayout" Target="../slideLayouts/slideLayout114.xml"/></Relationships>
</file>

<file path=ppt/slideMasters/_rels/slideMaster99.xml.rels><?xml version="1.0" encoding="UTF-8" standalone="yes"?>
<Relationships xmlns="http://schemas.openxmlformats.org/package/2006/relationships"><Relationship Id="rId2" Type="http://schemas.openxmlformats.org/officeDocument/2006/relationships/theme" Target="../theme/theme99.xml"/><Relationship Id="rId1"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83" y="132522"/>
            <a:ext cx="8543108" cy="958863"/>
          </a:xfrm>
          <a:prstGeom prst="rect">
            <a:avLst/>
          </a:prstGeom>
        </p:spPr>
        <p:txBody>
          <a:bodyPr vert="horz" wrap="square"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87383" y="1227909"/>
            <a:ext cx="8543108" cy="494905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9626D-AB73-41D0-AF17-D125C6FA094F}" type="datetime1">
              <a:rPr lang="en-US" smtClean="0"/>
              <a:t>2/22/2019</a:t>
            </a:fld>
            <a:endParaRPr lang="en-US"/>
          </a:p>
        </p:txBody>
      </p:sp>
      <p:sp>
        <p:nvSpPr>
          <p:cNvPr id="5" name="Footer Placeholder 4"/>
          <p:cNvSpPr>
            <a:spLocks noGrp="1"/>
          </p:cNvSpPr>
          <p:nvPr>
            <p:ph type="ftr" sz="quarter" idx="3"/>
          </p:nvPr>
        </p:nvSpPr>
        <p:spPr>
          <a:xfrm>
            <a:off x="72424" y="6510981"/>
            <a:ext cx="3086100" cy="365125"/>
          </a:xfrm>
          <a:prstGeom prst="rect">
            <a:avLst/>
          </a:prstGeom>
        </p:spPr>
        <p:txBody>
          <a:bodyPr vert="horz" lIns="91440" tIns="45720" rIns="91440" bIns="45720" rtlCol="0" anchor="ctr"/>
          <a:lstStyle>
            <a:lvl1pPr algn="l">
              <a:defRPr sz="900">
                <a:solidFill>
                  <a:schemeClr val="tx1"/>
                </a:solidFill>
              </a:defRPr>
            </a:lvl1pPr>
          </a:lstStyle>
          <a:p>
            <a:r>
              <a:rPr lang="en-US" smtClean="0"/>
              <a:t>© 2016 Pearson Education, Inc.</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DE886-DA9C-4BB0-9CDA-E860E39C9479}" type="slidenum">
              <a:rPr lang="en-US" smtClean="0"/>
              <a:t>‹#›</a:t>
            </a:fld>
            <a:endParaRPr lang="en-US"/>
          </a:p>
        </p:txBody>
      </p:sp>
    </p:spTree>
    <p:extLst>
      <p:ext uri="{BB962C8B-B14F-4D97-AF65-F5344CB8AC3E}">
        <p14:creationId xmlns:p14="http://schemas.microsoft.com/office/powerpoint/2010/main" val="283205354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hf sldNum="0" hdr="0" dt="0"/>
  <p:txStyles>
    <p:titleStyle>
      <a:lvl1pPr algn="l" defTabSz="914400" rtl="0" eaLnBrk="1" latinLnBrk="0" hangingPunct="1">
        <a:lnSpc>
          <a:spcPct val="90000"/>
        </a:lnSpc>
        <a:spcBef>
          <a:spcPct val="0"/>
        </a:spcBef>
        <a:buNone/>
        <a:defRPr sz="3200" b="1"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1200"/>
        </a:spcAft>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892301079"/>
      </p:ext>
    </p:extLst>
  </p:cSld>
  <p:clrMap bg1="lt1" tx1="dk1" bg2="lt2" tx2="dk2" accent1="accent1" accent2="accent2" accent3="accent3" accent4="accent4" accent5="accent5" accent6="accent6" hlink="hlink" folHlink="folHlink"/>
  <p:sldLayoutIdLst>
    <p:sldLayoutId id="214748370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744720585"/>
      </p:ext>
    </p:extLst>
  </p:cSld>
  <p:clrMap bg1="lt1" tx1="dk1" bg2="lt2" tx2="dk2" accent1="accent1" accent2="accent2" accent3="accent3" accent4="accent4" accent5="accent5" accent6="accent6" hlink="hlink" folHlink="folHlink"/>
  <p:sldLayoutIdLst>
    <p:sldLayoutId id="214748395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38763318"/>
      </p:ext>
    </p:extLst>
  </p:cSld>
  <p:clrMap bg1="lt1" tx1="dk1" bg2="lt2" tx2="dk2" accent1="accent1" accent2="accent2" accent3="accent3" accent4="accent4" accent5="accent5" accent6="accent6" hlink="hlink" folHlink="folHlink"/>
  <p:sldLayoutIdLst>
    <p:sldLayoutId id="214748395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085058075"/>
      </p:ext>
    </p:extLst>
  </p:cSld>
  <p:clrMap bg1="lt1" tx1="dk1" bg2="lt2" tx2="dk2" accent1="accent1" accent2="accent2" accent3="accent3" accent4="accent4" accent5="accent5" accent6="accent6" hlink="hlink" folHlink="folHlink"/>
  <p:sldLayoutIdLst>
    <p:sldLayoutId id="214748395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16104913"/>
      </p:ext>
    </p:extLst>
  </p:cSld>
  <p:clrMap bg1="lt1" tx1="dk1" bg2="lt2" tx2="dk2" accent1="accent1" accent2="accent2" accent3="accent3" accent4="accent4" accent5="accent5" accent6="accent6" hlink="hlink" folHlink="folHlink"/>
  <p:sldLayoutIdLst>
    <p:sldLayoutId id="214748395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05877243"/>
      </p:ext>
    </p:extLst>
  </p:cSld>
  <p:clrMap bg1="lt1" tx1="dk1" bg2="lt2" tx2="dk2" accent1="accent1" accent2="accent2" accent3="accent3" accent4="accent4" accent5="accent5" accent6="accent6" hlink="hlink" folHlink="folHlink"/>
  <p:sldLayoutIdLst>
    <p:sldLayoutId id="214748396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507000697"/>
      </p:ext>
    </p:extLst>
  </p:cSld>
  <p:clrMap bg1="lt1" tx1="dk1" bg2="lt2" tx2="dk2" accent1="accent1" accent2="accent2" accent3="accent3" accent4="accent4" accent5="accent5" accent6="accent6" hlink="hlink" folHlink="folHlink"/>
  <p:sldLayoutIdLst>
    <p:sldLayoutId id="214748396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27657801"/>
      </p:ext>
    </p:extLst>
  </p:cSld>
  <p:clrMap bg1="lt1" tx1="dk1" bg2="lt2" tx2="dk2" accent1="accent1" accent2="accent2" accent3="accent3" accent4="accent4" accent5="accent5" accent6="accent6" hlink="hlink" folHlink="folHlink"/>
  <p:sldLayoutIdLst>
    <p:sldLayoutId id="214748396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50786136"/>
      </p:ext>
    </p:extLst>
  </p:cSld>
  <p:clrMap bg1="lt1" tx1="dk1" bg2="lt2" tx2="dk2" accent1="accent1" accent2="accent2" accent3="accent3" accent4="accent4" accent5="accent5" accent6="accent6" hlink="hlink" folHlink="folHlink"/>
  <p:sldLayoutIdLst>
    <p:sldLayoutId id="214748396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959466036"/>
      </p:ext>
    </p:extLst>
  </p:cSld>
  <p:clrMap bg1="lt1" tx1="dk1" bg2="lt2" tx2="dk2" accent1="accent1" accent2="accent2" accent3="accent3" accent4="accent4" accent5="accent5" accent6="accent6" hlink="hlink" folHlink="folHlink"/>
  <p:sldLayoutIdLst>
    <p:sldLayoutId id="214748398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755801477"/>
      </p:ext>
    </p:extLst>
  </p:cSld>
  <p:clrMap bg1="lt1" tx1="dk1" bg2="lt2" tx2="dk2" accent1="accent1" accent2="accent2" accent3="accent3" accent4="accent4" accent5="accent5" accent6="accent6" hlink="hlink" folHlink="folHlink"/>
  <p:sldLayoutIdLst>
    <p:sldLayoutId id="214748401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803139167"/>
      </p:ext>
    </p:extLst>
  </p:cSld>
  <p:clrMap bg1="lt1" tx1="dk1" bg2="lt2" tx2="dk2" accent1="accent1" accent2="accent2" accent3="accent3" accent4="accent4" accent5="accent5" accent6="accent6" hlink="hlink" folHlink="folHlink"/>
  <p:sldLayoutIdLst>
    <p:sldLayoutId id="214748370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562019848"/>
      </p:ext>
    </p:extLst>
  </p:cSld>
  <p:clrMap bg1="lt1" tx1="dk1" bg2="lt2" tx2="dk2" accent1="accent1" accent2="accent2" accent3="accent3" accent4="accent4" accent5="accent5" accent6="accent6" hlink="hlink" folHlink="folHlink"/>
  <p:sldLayoutIdLst>
    <p:sldLayoutId id="214748401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37823673"/>
      </p:ext>
    </p:extLst>
  </p:cSld>
  <p:clrMap bg1="lt1" tx1="dk1" bg2="lt2" tx2="dk2" accent1="accent1" accent2="accent2" accent3="accent3" accent4="accent4" accent5="accent5" accent6="accent6" hlink="hlink" folHlink="folHlink"/>
  <p:sldLayoutIdLst>
    <p:sldLayoutId id="214748401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754665975"/>
      </p:ext>
    </p:extLst>
  </p:cSld>
  <p:clrMap bg1="lt1" tx1="dk1" bg2="lt2" tx2="dk2" accent1="accent1" accent2="accent2" accent3="accent3" accent4="accent4" accent5="accent5" accent6="accent6" hlink="hlink" folHlink="folHlink"/>
  <p:sldLayoutIdLst>
    <p:sldLayoutId id="214748401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634637446"/>
      </p:ext>
    </p:extLst>
  </p:cSld>
  <p:clrMap bg1="lt1" tx1="dk1" bg2="lt2" tx2="dk2" accent1="accent1" accent2="accent2" accent3="accent3" accent4="accent4" accent5="accent5" accent6="accent6" hlink="hlink" folHlink="folHlink"/>
  <p:sldLayoutIdLst>
    <p:sldLayoutId id="214748402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ChangeArrowheads="1"/>
          </p:cNvSpPr>
          <p:nvPr/>
        </p:nvSpPr>
        <p:spPr bwMode="auto">
          <a:xfrm>
            <a:off x="66675" y="6581775"/>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0" hangingPunct="0">
              <a:defRPr/>
            </a:pPr>
            <a:r>
              <a:rPr lang="en-US" altLang="en-US" sz="900" smtClean="0">
                <a:solidFill>
                  <a:srgbClr val="000000"/>
                </a:solidFill>
                <a:ea typeface="ＭＳ Ｐゴシック" panose="020B0600070205080204" pitchFamily="34" charset="-128"/>
              </a:rPr>
              <a:t>© 2016 Pearson Education, Inc.</a:t>
            </a:r>
          </a:p>
        </p:txBody>
      </p:sp>
    </p:spTree>
    <p:extLst>
      <p:ext uri="{BB962C8B-B14F-4D97-AF65-F5344CB8AC3E}">
        <p14:creationId xmlns:p14="http://schemas.microsoft.com/office/powerpoint/2010/main" val="1733978609"/>
      </p:ext>
    </p:extLst>
  </p:cSld>
  <p:clrMap bg1="lt1" tx1="dk1" bg2="lt2" tx2="dk2" accent1="accent1" accent2="accent2" accent3="accent3" accent4="accent4" accent5="accent5" accent6="accent6" hlink="hlink" folHlink="folHlink"/>
  <p:sldLayoutIdLst>
    <p:sldLayoutId id="214748402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37237076"/>
      </p:ext>
    </p:extLst>
  </p:cSld>
  <p:clrMap bg1="lt1" tx1="dk1" bg2="lt2" tx2="dk2" accent1="accent1" accent2="accent2" accent3="accent3" accent4="accent4" accent5="accent5" accent6="accent6" hlink="hlink" folHlink="folHlink"/>
  <p:sldLayoutIdLst>
    <p:sldLayoutId id="214748370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28058736"/>
      </p:ext>
    </p:extLst>
  </p:cSld>
  <p:clrMap bg1="lt1" tx1="dk1" bg2="lt2" tx2="dk2" accent1="accent1" accent2="accent2" accent3="accent3" accent4="accent4" accent5="accent5" accent6="accent6" hlink="hlink" folHlink="folHlink"/>
  <p:sldLayoutIdLst>
    <p:sldLayoutId id="214748370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33131419"/>
      </p:ext>
    </p:extLst>
  </p:cSld>
  <p:clrMap bg1="lt1" tx1="dk1" bg2="lt2" tx2="dk2" accent1="accent1" accent2="accent2" accent3="accent3" accent4="accent4" accent5="accent5" accent6="accent6" hlink="hlink" folHlink="folHlink"/>
  <p:sldLayoutIdLst>
    <p:sldLayoutId id="214748371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1677910"/>
      </p:ext>
    </p:extLst>
  </p:cSld>
  <p:clrMap bg1="lt1" tx1="dk1" bg2="lt2" tx2="dk2" accent1="accent1" accent2="accent2" accent3="accent3" accent4="accent4" accent5="accent5" accent6="accent6" hlink="hlink" folHlink="folHlink"/>
  <p:sldLayoutIdLst>
    <p:sldLayoutId id="214748371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79504759"/>
      </p:ext>
    </p:extLst>
  </p:cSld>
  <p:clrMap bg1="lt1" tx1="dk1" bg2="lt2" tx2="dk2" accent1="accent1" accent2="accent2" accent3="accent3" accent4="accent4" accent5="accent5" accent6="accent6" hlink="hlink" folHlink="folHlink"/>
  <p:sldLayoutIdLst>
    <p:sldLayoutId id="214748371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460196094"/>
      </p:ext>
    </p:extLst>
  </p:cSld>
  <p:clrMap bg1="lt1" tx1="dk1" bg2="lt2" tx2="dk2" accent1="accent1" accent2="accent2" accent3="accent3" accent4="accent4" accent5="accent5" accent6="accent6" hlink="hlink" folHlink="folHlink"/>
  <p:sldLayoutIdLst>
    <p:sldLayoutId id="214748371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643684102"/>
      </p:ext>
    </p:extLst>
  </p:cSld>
  <p:clrMap bg1="lt1" tx1="dk1" bg2="lt2" tx2="dk2" accent1="accent1" accent2="accent2" accent3="accent3" accent4="accent4" accent5="accent5" accent6="accent6" hlink="hlink" folHlink="folHlink"/>
  <p:sldLayoutIdLst>
    <p:sldLayoutId id="214748371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935227143"/>
      </p:ext>
    </p:extLst>
  </p:cSld>
  <p:clrMap bg1="lt1" tx1="dk1" bg2="lt2" tx2="dk2" accent1="accent1" accent2="accent2" accent3="accent3" accent4="accent4" accent5="accent5" accent6="accent6" hlink="hlink" folHlink="folHlink"/>
  <p:sldLayoutIdLst>
    <p:sldLayoutId id="214748372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280345430"/>
      </p:ext>
    </p:extLst>
  </p:cSld>
  <p:clrMap bg1="lt1" tx1="dk1" bg2="lt2" tx2="dk2" accent1="accent1" accent2="accent2" accent3="accent3" accent4="accent4" accent5="accent5" accent6="accent6" hlink="hlink" folHlink="folHlink"/>
  <p:sldLayoutIdLst>
    <p:sldLayoutId id="214748368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76862625"/>
      </p:ext>
    </p:extLst>
  </p:cSld>
  <p:clrMap bg1="lt1" tx1="dk1" bg2="lt2" tx2="dk2" accent1="accent1" accent2="accent2" accent3="accent3" accent4="accent4" accent5="accent5" accent6="accent6" hlink="hlink" folHlink="folHlink"/>
  <p:sldLayoutIdLst>
    <p:sldLayoutId id="214748372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62107915"/>
      </p:ext>
    </p:extLst>
  </p:cSld>
  <p:clrMap bg1="lt1" tx1="dk1" bg2="lt2" tx2="dk2" accent1="accent1" accent2="accent2" accent3="accent3" accent4="accent4" accent5="accent5" accent6="accent6" hlink="hlink" folHlink="folHlink"/>
  <p:sldLayoutIdLst>
    <p:sldLayoutId id="214748372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369479763"/>
      </p:ext>
    </p:extLst>
  </p:cSld>
  <p:clrMap bg1="lt1" tx1="dk1" bg2="lt2" tx2="dk2" accent1="accent1" accent2="accent2" accent3="accent3" accent4="accent4" accent5="accent5" accent6="accent6" hlink="hlink" folHlink="folHlink"/>
  <p:sldLayoutIdLst>
    <p:sldLayoutId id="214748372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943666773"/>
      </p:ext>
    </p:extLst>
  </p:cSld>
  <p:clrMap bg1="lt1" tx1="dk1" bg2="lt2" tx2="dk2" accent1="accent1" accent2="accent2" accent3="accent3" accent4="accent4" accent5="accent5" accent6="accent6" hlink="hlink" folHlink="folHlink"/>
  <p:sldLayoutIdLst>
    <p:sldLayoutId id="214748372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87193153"/>
      </p:ext>
    </p:extLst>
  </p:cSld>
  <p:clrMap bg1="lt1" tx1="dk1" bg2="lt2" tx2="dk2" accent1="accent1" accent2="accent2" accent3="accent3" accent4="accent4" accent5="accent5" accent6="accent6" hlink="hlink" folHlink="folHlink"/>
  <p:sldLayoutIdLst>
    <p:sldLayoutId id="214748373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598995117"/>
      </p:ext>
    </p:extLst>
  </p:cSld>
  <p:clrMap bg1="lt1" tx1="dk1" bg2="lt2" tx2="dk2" accent1="accent1" accent2="accent2" accent3="accent3" accent4="accent4" accent5="accent5" accent6="accent6" hlink="hlink" folHlink="folHlink"/>
  <p:sldLayoutIdLst>
    <p:sldLayoutId id="214748373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66609373"/>
      </p:ext>
    </p:extLst>
  </p:cSld>
  <p:clrMap bg1="lt1" tx1="dk1" bg2="lt2" tx2="dk2" accent1="accent1" accent2="accent2" accent3="accent3" accent4="accent4" accent5="accent5" accent6="accent6" hlink="hlink" folHlink="folHlink"/>
  <p:sldLayoutIdLst>
    <p:sldLayoutId id="214748373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593510936"/>
      </p:ext>
    </p:extLst>
  </p:cSld>
  <p:clrMap bg1="lt1" tx1="dk1" bg2="lt2" tx2="dk2" accent1="accent1" accent2="accent2" accent3="accent3" accent4="accent4" accent5="accent5" accent6="accent6" hlink="hlink" folHlink="folHlink"/>
  <p:sldLayoutIdLst>
    <p:sldLayoutId id="214748373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58254345"/>
      </p:ext>
    </p:extLst>
  </p:cSld>
  <p:clrMap bg1="lt1" tx1="dk1" bg2="lt2" tx2="dk2" accent1="accent1" accent2="accent2" accent3="accent3" accent4="accent4" accent5="accent5" accent6="accent6" hlink="hlink" folHlink="folHlink"/>
  <p:sldLayoutIdLst>
    <p:sldLayoutId id="214748373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80331898"/>
      </p:ext>
    </p:extLst>
  </p:cSld>
  <p:clrMap bg1="lt1" tx1="dk1" bg2="lt2" tx2="dk2" accent1="accent1" accent2="accent2" accent3="accent3" accent4="accent4" accent5="accent5" accent6="accent6" hlink="hlink" folHlink="folHlink"/>
  <p:sldLayoutIdLst>
    <p:sldLayoutId id="214748374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557074785"/>
      </p:ext>
    </p:extLst>
  </p:cSld>
  <p:clrMap bg1="lt1" tx1="dk1" bg2="lt2" tx2="dk2" accent1="accent1" accent2="accent2" accent3="accent3" accent4="accent4" accent5="accent5" accent6="accent6" hlink="hlink" folHlink="folHlink"/>
  <p:sldLayoutIdLst>
    <p:sldLayoutId id="214748368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31194710"/>
      </p:ext>
    </p:extLst>
  </p:cSld>
  <p:clrMap bg1="lt1" tx1="dk1" bg2="lt2" tx2="dk2" accent1="accent1" accent2="accent2" accent3="accent3" accent4="accent4" accent5="accent5" accent6="accent6" hlink="hlink" folHlink="folHlink"/>
  <p:sldLayoutIdLst>
    <p:sldLayoutId id="214748374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42339365"/>
      </p:ext>
    </p:extLst>
  </p:cSld>
  <p:clrMap bg1="lt1" tx1="dk1" bg2="lt2" tx2="dk2" accent1="accent1" accent2="accent2" accent3="accent3" accent4="accent4" accent5="accent5" accent6="accent6" hlink="hlink" folHlink="folHlink"/>
  <p:sldLayoutIdLst>
    <p:sldLayoutId id="214748374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405379658"/>
      </p:ext>
    </p:extLst>
  </p:cSld>
  <p:clrMap bg1="lt1" tx1="dk1" bg2="lt2" tx2="dk2" accent1="accent1" accent2="accent2" accent3="accent3" accent4="accent4" accent5="accent5" accent6="accent6" hlink="hlink" folHlink="folHlink"/>
  <p:sldLayoutIdLst>
    <p:sldLayoutId id="214748374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470709638"/>
      </p:ext>
    </p:extLst>
  </p:cSld>
  <p:clrMap bg1="lt1" tx1="dk1" bg2="lt2" tx2="dk2" accent1="accent1" accent2="accent2" accent3="accent3" accent4="accent4" accent5="accent5" accent6="accent6" hlink="hlink" folHlink="folHlink"/>
  <p:sldLayoutIdLst>
    <p:sldLayoutId id="214748374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696835176"/>
      </p:ext>
    </p:extLst>
  </p:cSld>
  <p:clrMap bg1="lt1" tx1="dk1" bg2="lt2" tx2="dk2" accent1="accent1" accent2="accent2" accent3="accent3" accent4="accent4" accent5="accent5" accent6="accent6" hlink="hlink" folHlink="folHlink"/>
  <p:sldLayoutIdLst>
    <p:sldLayoutId id="214748375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03468791"/>
      </p:ext>
    </p:extLst>
  </p:cSld>
  <p:clrMap bg1="lt1" tx1="dk1" bg2="lt2" tx2="dk2" accent1="accent1" accent2="accent2" accent3="accent3" accent4="accent4" accent5="accent5" accent6="accent6" hlink="hlink" folHlink="folHlink"/>
  <p:sldLayoutIdLst>
    <p:sldLayoutId id="214748375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664268791"/>
      </p:ext>
    </p:extLst>
  </p:cSld>
  <p:clrMap bg1="lt1" tx1="dk1" bg2="lt2" tx2="dk2" accent1="accent1" accent2="accent2" accent3="accent3" accent4="accent4" accent5="accent5" accent6="accent6" hlink="hlink" folHlink="folHlink"/>
  <p:sldLayoutIdLst>
    <p:sldLayoutId id="214748375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75222830"/>
      </p:ext>
    </p:extLst>
  </p:cSld>
  <p:clrMap bg1="lt1" tx1="dk1" bg2="lt2" tx2="dk2" accent1="accent1" accent2="accent2" accent3="accent3" accent4="accent4" accent5="accent5" accent6="accent6" hlink="hlink" folHlink="folHlink"/>
  <p:sldLayoutIdLst>
    <p:sldLayoutId id="214748375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75104044"/>
      </p:ext>
    </p:extLst>
  </p:cSld>
  <p:clrMap bg1="lt1" tx1="dk1" bg2="lt2" tx2="dk2" accent1="accent1" accent2="accent2" accent3="accent3" accent4="accent4" accent5="accent5" accent6="accent6" hlink="hlink" folHlink="folHlink"/>
  <p:sldLayoutIdLst>
    <p:sldLayoutId id="214748375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269711876"/>
      </p:ext>
    </p:extLst>
  </p:cSld>
  <p:clrMap bg1="lt1" tx1="dk1" bg2="lt2" tx2="dk2" accent1="accent1" accent2="accent2" accent3="accent3" accent4="accent4" accent5="accent5" accent6="accent6" hlink="hlink" folHlink="folHlink"/>
  <p:sldLayoutIdLst>
    <p:sldLayoutId id="214748376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716231243"/>
      </p:ext>
    </p:extLst>
  </p:cSld>
  <p:clrMap bg1="lt1" tx1="dk1" bg2="lt2" tx2="dk2" accent1="accent1" accent2="accent2" accent3="accent3" accent4="accent4" accent5="accent5" accent6="accent6" hlink="hlink" folHlink="folHlink"/>
  <p:sldLayoutIdLst>
    <p:sldLayoutId id="214748369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38581930"/>
      </p:ext>
    </p:extLst>
  </p:cSld>
  <p:clrMap bg1="lt1" tx1="dk1" bg2="lt2" tx2="dk2" accent1="accent1" accent2="accent2" accent3="accent3" accent4="accent4" accent5="accent5" accent6="accent6" hlink="hlink" folHlink="folHlink"/>
  <p:sldLayoutIdLst>
    <p:sldLayoutId id="214748376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748524872"/>
      </p:ext>
    </p:extLst>
  </p:cSld>
  <p:clrMap bg1="lt1" tx1="dk1" bg2="lt2" tx2="dk2" accent1="accent1" accent2="accent2" accent3="accent3" accent4="accent4" accent5="accent5" accent6="accent6" hlink="hlink" folHlink="folHlink"/>
  <p:sldLayoutIdLst>
    <p:sldLayoutId id="214748376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8161773"/>
      </p:ext>
    </p:extLst>
  </p:cSld>
  <p:clrMap bg1="lt1" tx1="dk1" bg2="lt2" tx2="dk2" accent1="accent1" accent2="accent2" accent3="accent3" accent4="accent4" accent5="accent5" accent6="accent6" hlink="hlink" folHlink="folHlink"/>
  <p:sldLayoutIdLst>
    <p:sldLayoutId id="214748376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496941869"/>
      </p:ext>
    </p:extLst>
  </p:cSld>
  <p:clrMap bg1="lt1" tx1="dk1" bg2="lt2" tx2="dk2" accent1="accent1" accent2="accent2" accent3="accent3" accent4="accent4" accent5="accent5" accent6="accent6" hlink="hlink" folHlink="folHlink"/>
  <p:sldLayoutIdLst>
    <p:sldLayoutId id="214748376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69358447"/>
      </p:ext>
    </p:extLst>
  </p:cSld>
  <p:clrMap bg1="lt1" tx1="dk1" bg2="lt2" tx2="dk2" accent1="accent1" accent2="accent2" accent3="accent3" accent4="accent4" accent5="accent5" accent6="accent6" hlink="hlink" folHlink="folHlink"/>
  <p:sldLayoutIdLst>
    <p:sldLayoutId id="214748377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359563606"/>
      </p:ext>
    </p:extLst>
  </p:cSld>
  <p:clrMap bg1="lt1" tx1="dk1" bg2="lt2" tx2="dk2" accent1="accent1" accent2="accent2" accent3="accent3" accent4="accent4" accent5="accent5" accent6="accent6" hlink="hlink" folHlink="folHlink"/>
  <p:sldLayoutIdLst>
    <p:sldLayoutId id="214748377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545145528"/>
      </p:ext>
    </p:extLst>
  </p:cSld>
  <p:clrMap bg1="lt1" tx1="dk1" bg2="lt2" tx2="dk2" accent1="accent1" accent2="accent2" accent3="accent3" accent4="accent4" accent5="accent5" accent6="accent6" hlink="hlink" folHlink="folHlink"/>
  <p:sldLayoutIdLst>
    <p:sldLayoutId id="214748377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44357567"/>
      </p:ext>
    </p:extLst>
  </p:cSld>
  <p:clrMap bg1="lt1" tx1="dk1" bg2="lt2" tx2="dk2" accent1="accent1" accent2="accent2" accent3="accent3" accent4="accent4" accent5="accent5" accent6="accent6" hlink="hlink" folHlink="folHlink"/>
  <p:sldLayoutIdLst>
    <p:sldLayoutId id="214748377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517805161"/>
      </p:ext>
    </p:extLst>
  </p:cSld>
  <p:clrMap bg1="lt1" tx1="dk1" bg2="lt2" tx2="dk2" accent1="accent1" accent2="accent2" accent3="accent3" accent4="accent4" accent5="accent5" accent6="accent6" hlink="hlink" folHlink="folHlink"/>
  <p:sldLayoutIdLst>
    <p:sldLayoutId id="214748377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620673589"/>
      </p:ext>
    </p:extLst>
  </p:cSld>
  <p:clrMap bg1="lt1" tx1="dk1" bg2="lt2" tx2="dk2" accent1="accent1" accent2="accent2" accent3="accent3" accent4="accent4" accent5="accent5" accent6="accent6" hlink="hlink" folHlink="folHlink"/>
  <p:sldLayoutIdLst>
    <p:sldLayoutId id="214748378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495557701"/>
      </p:ext>
    </p:extLst>
  </p:cSld>
  <p:clrMap bg1="lt1" tx1="dk1" bg2="lt2" tx2="dk2" accent1="accent1" accent2="accent2" accent3="accent3" accent4="accent4" accent5="accent5" accent6="accent6" hlink="hlink" folHlink="folHlink"/>
  <p:sldLayoutIdLst>
    <p:sldLayoutId id="214748369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70347271"/>
      </p:ext>
    </p:extLst>
  </p:cSld>
  <p:clrMap bg1="lt1" tx1="dk1" bg2="lt2" tx2="dk2" accent1="accent1" accent2="accent2" accent3="accent3" accent4="accent4" accent5="accent5" accent6="accent6" hlink="hlink" folHlink="folHlink"/>
  <p:sldLayoutIdLst>
    <p:sldLayoutId id="214748378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81442531"/>
      </p:ext>
    </p:extLst>
  </p:cSld>
  <p:clrMap bg1="lt1" tx1="dk1" bg2="lt2" tx2="dk2" accent1="accent1" accent2="accent2" accent3="accent3" accent4="accent4" accent5="accent5" accent6="accent6" hlink="hlink" folHlink="folHlink"/>
  <p:sldLayoutIdLst>
    <p:sldLayoutId id="214748378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898188669"/>
      </p:ext>
    </p:extLst>
  </p:cSld>
  <p:clrMap bg1="lt1" tx1="dk1" bg2="lt2" tx2="dk2" accent1="accent1" accent2="accent2" accent3="accent3" accent4="accent4" accent5="accent5" accent6="accent6" hlink="hlink" folHlink="folHlink"/>
  <p:sldLayoutIdLst>
    <p:sldLayoutId id="214748378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321949859"/>
      </p:ext>
    </p:extLst>
  </p:cSld>
  <p:clrMap bg1="lt1" tx1="dk1" bg2="lt2" tx2="dk2" accent1="accent1" accent2="accent2" accent3="accent3" accent4="accent4" accent5="accent5" accent6="accent6" hlink="hlink" folHlink="folHlink"/>
  <p:sldLayoutIdLst>
    <p:sldLayoutId id="214748378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10729963"/>
      </p:ext>
    </p:extLst>
  </p:cSld>
  <p:clrMap bg1="lt1" tx1="dk1" bg2="lt2" tx2="dk2" accent1="accent1" accent2="accent2" accent3="accent3" accent4="accent4" accent5="accent5" accent6="accent6" hlink="hlink" folHlink="folHlink"/>
  <p:sldLayoutIdLst>
    <p:sldLayoutId id="214748379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837918571"/>
      </p:ext>
    </p:extLst>
  </p:cSld>
  <p:clrMap bg1="lt1" tx1="dk1" bg2="lt2" tx2="dk2" accent1="accent1" accent2="accent2" accent3="accent3" accent4="accent4" accent5="accent5" accent6="accent6" hlink="hlink" folHlink="folHlink"/>
  <p:sldLayoutIdLst>
    <p:sldLayoutId id="214748379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239916062"/>
      </p:ext>
    </p:extLst>
  </p:cSld>
  <p:clrMap bg1="lt1" tx1="dk1" bg2="lt2" tx2="dk2" accent1="accent1" accent2="accent2" accent3="accent3" accent4="accent4" accent5="accent5" accent6="accent6" hlink="hlink" folHlink="folHlink"/>
  <p:sldLayoutIdLst>
    <p:sldLayoutId id="214748379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37257893"/>
      </p:ext>
    </p:extLst>
  </p:cSld>
  <p:clrMap bg1="lt1" tx1="dk1" bg2="lt2" tx2="dk2" accent1="accent1" accent2="accent2" accent3="accent3" accent4="accent4" accent5="accent5" accent6="accent6" hlink="hlink" folHlink="folHlink"/>
  <p:sldLayoutIdLst>
    <p:sldLayoutId id="214748379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30525447"/>
      </p:ext>
    </p:extLst>
  </p:cSld>
  <p:clrMap bg1="lt1" tx1="dk1" bg2="lt2" tx2="dk2" accent1="accent1" accent2="accent2" accent3="accent3" accent4="accent4" accent5="accent5" accent6="accent6" hlink="hlink" folHlink="folHlink"/>
  <p:sldLayoutIdLst>
    <p:sldLayoutId id="214748379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454719588"/>
      </p:ext>
    </p:extLst>
  </p:cSld>
  <p:clrMap bg1="lt1" tx1="dk1" bg2="lt2" tx2="dk2" accent1="accent1" accent2="accent2" accent3="accent3" accent4="accent4" accent5="accent5" accent6="accent6" hlink="hlink" folHlink="folHlink"/>
  <p:sldLayoutIdLst>
    <p:sldLayoutId id="214748380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07760577"/>
      </p:ext>
    </p:extLst>
  </p:cSld>
  <p:clrMap bg1="lt1" tx1="dk1" bg2="lt2" tx2="dk2" accent1="accent1" accent2="accent2" accent3="accent3" accent4="accent4" accent5="accent5" accent6="accent6" hlink="hlink" folHlink="folHlink"/>
  <p:sldLayoutIdLst>
    <p:sldLayoutId id="214748369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792095254"/>
      </p:ext>
    </p:extLst>
  </p:cSld>
  <p:clrMap bg1="lt1" tx1="dk1" bg2="lt2" tx2="dk2" accent1="accent1" accent2="accent2" accent3="accent3" accent4="accent4" accent5="accent5" accent6="accent6" hlink="hlink" folHlink="folHlink"/>
  <p:sldLayoutIdLst>
    <p:sldLayoutId id="214748380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457752234"/>
      </p:ext>
    </p:extLst>
  </p:cSld>
  <p:clrMap bg1="lt1" tx1="dk1" bg2="lt2" tx2="dk2" accent1="accent1" accent2="accent2" accent3="accent3" accent4="accent4" accent5="accent5" accent6="accent6" hlink="hlink" folHlink="folHlink"/>
  <p:sldLayoutIdLst>
    <p:sldLayoutId id="214748380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58059605"/>
      </p:ext>
    </p:extLst>
  </p:cSld>
  <p:clrMap bg1="lt1" tx1="dk1" bg2="lt2" tx2="dk2" accent1="accent1" accent2="accent2" accent3="accent3" accent4="accent4" accent5="accent5" accent6="accent6" hlink="hlink" folHlink="folHlink"/>
  <p:sldLayoutIdLst>
    <p:sldLayoutId id="214748380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81379759"/>
      </p:ext>
    </p:extLst>
  </p:cSld>
  <p:clrMap bg1="lt1" tx1="dk1" bg2="lt2" tx2="dk2" accent1="accent1" accent2="accent2" accent3="accent3" accent4="accent4" accent5="accent5" accent6="accent6" hlink="hlink" folHlink="folHlink"/>
  <p:sldLayoutIdLst>
    <p:sldLayoutId id="214748380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728688603"/>
      </p:ext>
    </p:extLst>
  </p:cSld>
  <p:clrMap bg1="lt1" tx1="dk1" bg2="lt2" tx2="dk2" accent1="accent1" accent2="accent2" accent3="accent3" accent4="accent4" accent5="accent5" accent6="accent6" hlink="hlink" folHlink="folHlink"/>
  <p:sldLayoutIdLst>
    <p:sldLayoutId id="214748381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849734980"/>
      </p:ext>
    </p:extLst>
  </p:cSld>
  <p:clrMap bg1="lt1" tx1="dk1" bg2="lt2" tx2="dk2" accent1="accent1" accent2="accent2" accent3="accent3" accent4="accent4" accent5="accent5" accent6="accent6" hlink="hlink" folHlink="folHlink"/>
  <p:sldLayoutIdLst>
    <p:sldLayoutId id="214748381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1810941"/>
      </p:ext>
    </p:extLst>
  </p:cSld>
  <p:clrMap bg1="lt1" tx1="dk1" bg2="lt2" tx2="dk2" accent1="accent1" accent2="accent2" accent3="accent3" accent4="accent4" accent5="accent5" accent6="accent6" hlink="hlink" folHlink="folHlink"/>
  <p:sldLayoutIdLst>
    <p:sldLayoutId id="214748381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48771927"/>
      </p:ext>
    </p:extLst>
  </p:cSld>
  <p:clrMap bg1="lt1" tx1="dk1" bg2="lt2" tx2="dk2" accent1="accent1" accent2="accent2" accent3="accent3" accent4="accent4" accent5="accent5" accent6="accent6" hlink="hlink" folHlink="folHlink"/>
  <p:sldLayoutIdLst>
    <p:sldLayoutId id="214748381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83887811"/>
      </p:ext>
    </p:extLst>
  </p:cSld>
  <p:clrMap bg1="lt1" tx1="dk1" bg2="lt2" tx2="dk2" accent1="accent1" accent2="accent2" accent3="accent3" accent4="accent4" accent5="accent5" accent6="accent6" hlink="hlink" folHlink="folHlink"/>
  <p:sldLayoutIdLst>
    <p:sldLayoutId id="214748381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359984022"/>
      </p:ext>
    </p:extLst>
  </p:cSld>
  <p:clrMap bg1="lt1" tx1="dk1" bg2="lt2" tx2="dk2" accent1="accent1" accent2="accent2" accent3="accent3" accent4="accent4" accent5="accent5" accent6="accent6" hlink="hlink" folHlink="folHlink"/>
  <p:sldLayoutIdLst>
    <p:sldLayoutId id="214748382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754752709"/>
      </p:ext>
    </p:extLst>
  </p:cSld>
  <p:clrMap bg1="lt1" tx1="dk1" bg2="lt2" tx2="dk2" accent1="accent1" accent2="accent2" accent3="accent3" accent4="accent4" accent5="accent5" accent6="accent6" hlink="hlink" folHlink="folHlink"/>
  <p:sldLayoutIdLst>
    <p:sldLayoutId id="214748369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816035603"/>
      </p:ext>
    </p:extLst>
  </p:cSld>
  <p:clrMap bg1="lt1" tx1="dk1" bg2="lt2" tx2="dk2" accent1="accent1" accent2="accent2" accent3="accent3" accent4="accent4" accent5="accent5" accent6="accent6" hlink="hlink" folHlink="folHlink"/>
  <p:sldLayoutIdLst>
    <p:sldLayoutId id="214748382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510762089"/>
      </p:ext>
    </p:extLst>
  </p:cSld>
  <p:clrMap bg1="lt1" tx1="dk1" bg2="lt2" tx2="dk2" accent1="accent1" accent2="accent2" accent3="accent3" accent4="accent4" accent5="accent5" accent6="accent6" hlink="hlink" folHlink="folHlink"/>
  <p:sldLayoutIdLst>
    <p:sldLayoutId id="214748382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041462414"/>
      </p:ext>
    </p:extLst>
  </p:cSld>
  <p:clrMap bg1="lt1" tx1="dk1" bg2="lt2" tx2="dk2" accent1="accent1" accent2="accent2" accent3="accent3" accent4="accent4" accent5="accent5" accent6="accent6" hlink="hlink" folHlink="folHlink"/>
  <p:sldLayoutIdLst>
    <p:sldLayoutId id="214748382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998587483"/>
      </p:ext>
    </p:extLst>
  </p:cSld>
  <p:clrMap bg1="lt1" tx1="dk1" bg2="lt2" tx2="dk2" accent1="accent1" accent2="accent2" accent3="accent3" accent4="accent4" accent5="accent5" accent6="accent6" hlink="hlink" folHlink="folHlink"/>
  <p:sldLayoutIdLst>
    <p:sldLayoutId id="214748382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721367220"/>
      </p:ext>
    </p:extLst>
  </p:cSld>
  <p:clrMap bg1="lt1" tx1="dk1" bg2="lt2" tx2="dk2" accent1="accent1" accent2="accent2" accent3="accent3" accent4="accent4" accent5="accent5" accent6="accent6" hlink="hlink" folHlink="folHlink"/>
  <p:sldLayoutIdLst>
    <p:sldLayoutId id="214748383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164322999"/>
      </p:ext>
    </p:extLst>
  </p:cSld>
  <p:clrMap bg1="lt1" tx1="dk1" bg2="lt2" tx2="dk2" accent1="accent1" accent2="accent2" accent3="accent3" accent4="accent4" accent5="accent5" accent6="accent6" hlink="hlink" folHlink="folHlink"/>
  <p:sldLayoutIdLst>
    <p:sldLayoutId id="214748383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4615516"/>
      </p:ext>
    </p:extLst>
  </p:cSld>
  <p:clrMap bg1="lt1" tx1="dk1" bg2="lt2" tx2="dk2" accent1="accent1" accent2="accent2" accent3="accent3" accent4="accent4" accent5="accent5" accent6="accent6" hlink="hlink" folHlink="folHlink"/>
  <p:sldLayoutIdLst>
    <p:sldLayoutId id="2147483834"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532298823"/>
      </p:ext>
    </p:extLst>
  </p:cSld>
  <p:clrMap bg1="lt1" tx1="dk1" bg2="lt2" tx2="dk2" accent1="accent1" accent2="accent2" accent3="accent3" accent4="accent4" accent5="accent5" accent6="accent6" hlink="hlink" folHlink="folHlink"/>
  <p:sldLayoutIdLst>
    <p:sldLayoutId id="2147483836"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559519615"/>
      </p:ext>
    </p:extLst>
  </p:cSld>
  <p:clrMap bg1="lt1" tx1="dk1" bg2="lt2" tx2="dk2" accent1="accent1" accent2="accent2" accent3="accent3" accent4="accent4" accent5="accent5" accent6="accent6" hlink="hlink" folHlink="folHlink"/>
  <p:sldLayoutIdLst>
    <p:sldLayoutId id="214748383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0750307"/>
      </p:ext>
    </p:extLst>
  </p:cSld>
  <p:clrMap bg1="lt1" tx1="dk1" bg2="lt2" tx2="dk2" accent1="accent1" accent2="accent2" accent3="accent3" accent4="accent4" accent5="accent5" accent6="accent6" hlink="hlink" folHlink="folHlink"/>
  <p:sldLayoutIdLst>
    <p:sldLayoutId id="214748384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54407888"/>
      </p:ext>
    </p:extLst>
  </p:cSld>
  <p:clrMap bg1="lt1" tx1="dk1" bg2="lt2" tx2="dk2" accent1="accent1" accent2="accent2" accent3="accent3" accent4="accent4" accent5="accent5" accent6="accent6" hlink="hlink" folHlink="folHlink"/>
  <p:sldLayoutIdLst>
    <p:sldLayoutId id="2147483698"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185576532"/>
      </p:ext>
    </p:extLst>
  </p:cSld>
  <p:clrMap bg1="lt1" tx1="dk1" bg2="lt2" tx2="dk2" accent1="accent1" accent2="accent2" accent3="accent3" accent4="accent4" accent5="accent5" accent6="accent6" hlink="hlink" folHlink="folHlink"/>
  <p:sldLayoutIdLst>
    <p:sldLayoutId id="2147483842"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cs typeface="ＭＳ Ｐゴシック" charset="0"/>
              </a:rPr>
              <a:t>© </a:t>
            </a:r>
            <a:r>
              <a:rPr lang="en-US" sz="900" dirty="0" smtClean="0">
                <a:solidFill>
                  <a:srgbClr val="000000"/>
                </a:solidFill>
                <a:latin typeface="Arial" charset="0"/>
                <a:ea typeface="ＭＳ Ｐゴシック" charset="0"/>
                <a:cs typeface="ＭＳ Ｐゴシック" charset="0"/>
              </a:rPr>
              <a:t>2016 </a:t>
            </a:r>
            <a:r>
              <a:rPr lang="en-US" sz="900" dirty="0">
                <a:solidFill>
                  <a:srgbClr val="000000"/>
                </a:solidFill>
                <a:latin typeface="Arial" charset="0"/>
                <a:ea typeface="ＭＳ Ｐゴシック" charset="0"/>
                <a:cs typeface="ＭＳ Ｐゴシック" charset="0"/>
              </a:rPr>
              <a:t>Pearson Education, Inc.</a:t>
            </a:r>
          </a:p>
        </p:txBody>
      </p:sp>
    </p:spTree>
    <p:extLst>
      <p:ext uri="{BB962C8B-B14F-4D97-AF65-F5344CB8AC3E}">
        <p14:creationId xmlns:p14="http://schemas.microsoft.com/office/powerpoint/2010/main" val="194225138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20878720"/>
      </p:ext>
    </p:extLst>
  </p:cSld>
  <p:clrMap bg1="lt1" tx1="dk1" bg2="lt2" tx2="dk2" accent1="accent1" accent2="accent2" accent3="accent3" accent4="accent4" accent5="accent5" accent6="accent6" hlink="hlink" folHlink="folHlink"/>
  <p:sldLayoutIdLst>
    <p:sldLayoutId id="214748386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790533854"/>
      </p:ext>
    </p:extLst>
  </p:cSld>
  <p:clrMap bg1="lt1" tx1="dk1" bg2="lt2" tx2="dk2" accent1="accent1" accent2="accent2" accent3="accent3" accent4="accent4" accent5="accent5" accent6="accent6" hlink="hlink" folHlink="folHlink"/>
  <p:sldLayoutIdLst>
    <p:sldLayoutId id="214748386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70817885"/>
      </p:ext>
    </p:extLst>
  </p:cSld>
  <p:clrMap bg1="lt1" tx1="dk1" bg2="lt2" tx2="dk2" accent1="accent1" accent2="accent2" accent3="accent3" accent4="accent4" accent5="accent5" accent6="accent6" hlink="hlink" folHlink="folHlink"/>
  <p:sldLayoutIdLst>
    <p:sldLayoutId id="214748387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557604875"/>
      </p:ext>
    </p:extLst>
  </p:cSld>
  <p:clrMap bg1="lt1" tx1="dk1" bg2="lt2" tx2="dk2" accent1="accent1" accent2="accent2" accent3="accent3" accent4="accent4" accent5="accent5" accent6="accent6" hlink="hlink" folHlink="folHlink"/>
  <p:sldLayoutIdLst>
    <p:sldLayoutId id="214748387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111639027"/>
      </p:ext>
    </p:extLst>
  </p:cSld>
  <p:clrMap bg1="lt1" tx1="dk1" bg2="lt2" tx2="dk2" accent1="accent1" accent2="accent2" accent3="accent3" accent4="accent4" accent5="accent5" accent6="accent6" hlink="hlink" folHlink="folHlink"/>
  <p:sldLayoutIdLst>
    <p:sldLayoutId id="214748388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094679866"/>
      </p:ext>
    </p:extLst>
  </p:cSld>
  <p:clrMap bg1="lt1" tx1="dk1" bg2="lt2" tx2="dk2" accent1="accent1" accent2="accent2" accent3="accent3" accent4="accent4" accent5="accent5" accent6="accent6" hlink="hlink" folHlink="folHlink"/>
  <p:sldLayoutIdLst>
    <p:sldLayoutId id="214748388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692844406"/>
      </p:ext>
    </p:extLst>
  </p:cSld>
  <p:clrMap bg1="lt1" tx1="dk1" bg2="lt2" tx2="dk2" accent1="accent1" accent2="accent2" accent3="accent3" accent4="accent4" accent5="accent5" accent6="accent6" hlink="hlink" folHlink="folHlink"/>
  <p:sldLayoutIdLst>
    <p:sldLayoutId id="214748388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41214283"/>
      </p:ext>
    </p:extLst>
  </p:cSld>
  <p:clrMap bg1="lt1" tx1="dk1" bg2="lt2" tx2="dk2" accent1="accent1" accent2="accent2" accent3="accent3" accent4="accent4" accent5="accent5" accent6="accent6" hlink="hlink" folHlink="folHlink"/>
  <p:sldLayoutIdLst>
    <p:sldLayoutId id="214748389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766179321"/>
      </p:ext>
    </p:extLst>
  </p:cSld>
  <p:clrMap bg1="lt1" tx1="dk1" bg2="lt2" tx2="dk2" accent1="accent1" accent2="accent2" accent3="accent3" accent4="accent4" accent5="accent5" accent6="accent6" hlink="hlink" folHlink="folHlink"/>
  <p:sldLayoutIdLst>
    <p:sldLayoutId id="2147483700" r:id="rId1"/>
  </p:sldLayoutIdLst>
  <p:hf sldNum="0" hd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009806858"/>
      </p:ext>
    </p:extLst>
  </p:cSld>
  <p:clrMap bg1="lt1" tx1="dk1" bg2="lt2" tx2="dk2" accent1="accent1" accent2="accent2" accent3="accent3" accent4="accent4" accent5="accent5" accent6="accent6" hlink="hlink" folHlink="folHlink"/>
  <p:sldLayoutIdLst>
    <p:sldLayoutId id="214748389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4104877433"/>
      </p:ext>
    </p:extLst>
  </p:cSld>
  <p:clrMap bg1="lt1" tx1="dk1" bg2="lt2" tx2="dk2" accent1="accent1" accent2="accent2" accent3="accent3" accent4="accent4" accent5="accent5" accent6="accent6" hlink="hlink" folHlink="folHlink"/>
  <p:sldLayoutIdLst>
    <p:sldLayoutId id="214748389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43467978"/>
      </p:ext>
    </p:extLst>
  </p:cSld>
  <p:clrMap bg1="lt1" tx1="dk1" bg2="lt2" tx2="dk2" accent1="accent1" accent2="accent2" accent3="accent3" accent4="accent4" accent5="accent5" accent6="accent6" hlink="hlink" folHlink="folHlink"/>
  <p:sldLayoutIdLst>
    <p:sldLayoutId id="2147483898"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3295484095"/>
      </p:ext>
    </p:extLst>
  </p:cSld>
  <p:clrMap bg1="lt1" tx1="dk1" bg2="lt2" tx2="dk2" accent1="accent1" accent2="accent2" accent3="accent3" accent4="accent4" accent5="accent5" accent6="accent6" hlink="hlink" folHlink="folHlink"/>
  <p:sldLayoutIdLst>
    <p:sldLayoutId id="2147483908" r:id="rId1"/>
    <p:sldLayoutId id="2147484025" r:id="rId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824384759"/>
      </p:ext>
    </p:extLst>
  </p:cSld>
  <p:clrMap bg1="lt1" tx1="dk1" bg2="lt2" tx2="dk2" accent1="accent1" accent2="accent2" accent3="accent3" accent4="accent4" accent5="accent5" accent6="accent6" hlink="hlink" folHlink="folHlink"/>
  <p:sldLayoutIdLst>
    <p:sldLayoutId id="214748391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958914024"/>
      </p:ext>
    </p:extLst>
  </p:cSld>
  <p:clrMap bg1="lt1" tx1="dk1" bg2="lt2" tx2="dk2" accent1="accent1" accent2="accent2" accent3="accent3" accent4="accent4" accent5="accent5" accent6="accent6" hlink="hlink" folHlink="folHlink"/>
  <p:sldLayoutIdLst>
    <p:sldLayoutId id="2147483920"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56748332"/>
      </p:ext>
    </p:extLst>
  </p:cSld>
  <p:clrMap bg1="lt1" tx1="dk1" bg2="lt2" tx2="dk2" accent1="accent1" accent2="accent2" accent3="accent3" accent4="accent4" accent5="accent5" accent6="accent6" hlink="hlink" folHlink="folHlink"/>
  <p:sldLayoutIdLst>
    <p:sldLayoutId id="214748392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674516796"/>
      </p:ext>
    </p:extLst>
  </p:cSld>
  <p:clrMap bg1="lt1" tx1="dk1" bg2="lt2" tx2="dk2" accent1="accent1" accent2="accent2" accent3="accent3" accent4="accent4" accent5="accent5" accent6="accent6" hlink="hlink" folHlink="folHlink"/>
  <p:sldLayoutIdLst>
    <p:sldLayoutId id="214748393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2191039619"/>
      </p:ext>
    </p:extLst>
  </p:cSld>
  <p:clrMap bg1="lt1" tx1="dk1" bg2="lt2" tx2="dk2" accent1="accent1" accent2="accent2" accent3="accent3" accent4="accent4" accent5="accent5" accent6="accent6" hlink="hlink" folHlink="folHlink"/>
  <p:sldLayoutIdLst>
    <p:sldLayoutId id="2147483936"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a:t>
            </a:r>
            <a:r>
              <a:rPr lang="en-US" sz="900" dirty="0" smtClean="0">
                <a:solidFill>
                  <a:srgbClr val="000000"/>
                </a:solidFill>
                <a:latin typeface="Arial" charset="0"/>
                <a:ea typeface="ＭＳ Ｐゴシック" charset="0"/>
              </a:rPr>
              <a:t>2016 </a:t>
            </a:r>
            <a:r>
              <a:rPr lang="en-US" sz="900" dirty="0">
                <a:solidFill>
                  <a:srgbClr val="000000"/>
                </a:solidFill>
                <a:latin typeface="Arial" charset="0"/>
                <a:ea typeface="ＭＳ Ｐゴシック" charset="0"/>
              </a:rPr>
              <a:t>Pearson Education, Inc.</a:t>
            </a:r>
          </a:p>
        </p:txBody>
      </p:sp>
    </p:spTree>
    <p:extLst>
      <p:ext uri="{BB962C8B-B14F-4D97-AF65-F5344CB8AC3E}">
        <p14:creationId xmlns:p14="http://schemas.microsoft.com/office/powerpoint/2010/main" val="1207267356"/>
      </p:ext>
    </p:extLst>
  </p:cSld>
  <p:clrMap bg1="lt1" tx1="dk1" bg2="lt2" tx2="dk2" accent1="accent1" accent2="accent2" accent3="accent3" accent4="accent4" accent5="accent5" accent6="accent6" hlink="hlink" folHlink="folHlink"/>
  <p:sldLayoutIdLst>
    <p:sldLayoutId id="214748394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01.xml"/><Relationship Id="rId4" Type="http://schemas.openxmlformats.org/officeDocument/2006/relationships/image" Target="file:///C:\Documents%20and%20Settings\rajesh\Desktop\PPT\Campbell\04_Labeled_Images\62-04_T01ProkAndEukCells-L.jp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02.xml"/><Relationship Id="rId4" Type="http://schemas.openxmlformats.org/officeDocument/2006/relationships/image" Target="file:///C:\Documents%20and%20Settings\rajesh\Desktop\PPT\Campbell\04_Labeled_Images\13-04_02_ProkaryoticCell-L.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03.xml"/><Relationship Id="rId4" Type="http://schemas.openxmlformats.org/officeDocument/2006/relationships/image" Target="file:///C:\Documents%20and%20Settings\rajesh\Desktop\PPT\Campbell\04_Labeled_Images\14-04_02aProkaryoticArt-L.jp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7.xml"/><Relationship Id="rId4" Type="http://schemas.openxmlformats.org/officeDocument/2006/relationships/image" Target="file:///C:\Documents%20and%20Settings\rajesh\Desktop\PPT\Campbell\04_Labeled_Images\04-04_00abaYCellsMatter-L.jp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04.xml"/><Relationship Id="rId4" Type="http://schemas.openxmlformats.org/officeDocument/2006/relationships/image" Target="file:///C:\Documents%20and%20Settings\rajesh\Desktop\PPT\Campbell\04_Labeled_Images\17-04_03aAnimalCell-L.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05.xml"/><Relationship Id="rId4" Type="http://schemas.openxmlformats.org/officeDocument/2006/relationships/image" Target="file:///C:\Documents%20and%20Settings\rajesh\Desktop\PPT\Campbell\04_Labeled_Images\18-04_03bPlantCell-L.jp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06.xml"/><Relationship Id="rId4" Type="http://schemas.openxmlformats.org/officeDocument/2006/relationships/image" Target="file:///C:\Documents%20and%20Settings\rajesh\Desktop\PPT\Campbell\04_Labeled_Images\20-04_04aMembraneBilayer-L.jpg"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6.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07.xml"/><Relationship Id="rId4" Type="http://schemas.openxmlformats.org/officeDocument/2006/relationships/image" Target="file:///C:\Documents%20and%20Settings\rajesh\Desktop\PPT\Campbell\04_Labeled_Images\21-04_04bFluidMosaicModel-L.jpg"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08.xml"/><Relationship Id="rId4" Type="http://schemas.openxmlformats.org/officeDocument/2006/relationships/image" Target="file:///C:\Documents%20and%20Settings\rajesh\Desktop\PPT\Campbell\04_Labeled_Images\26-04_06_Nucleus-L.jpg"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110.xml"/><Relationship Id="rId4" Type="http://schemas.openxmlformats.org/officeDocument/2006/relationships/image" Target="file:///C:\Documents%20and%20Settings\rajesh\Desktop\PPT\Campbell\04_Labeled_Images\30-04_07DNAChromosome-L.jpg"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8.xml"/><Relationship Id="rId4" Type="http://schemas.openxmlformats.org/officeDocument/2006/relationships/image" Target="file:///C:\Documents%20and%20Settings\rajesh\Desktop\PPT\Campbell\04_Labeled_Images\07-04_00bHumanVsBact-L.jp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111.xml"/><Relationship Id="rId4" Type="http://schemas.openxmlformats.org/officeDocument/2006/relationships/image" Target="file:///C:\Documents%20and%20Settings\rajesh\Desktop\PPT\Campbell\04_Labeled_Images\32-04_09ERBoundRibosomes-L.jp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113.xml"/><Relationship Id="rId4" Type="http://schemas.openxmlformats.org/officeDocument/2006/relationships/image" Target="file:///C:\Documents%20and%20Settings\rajesh\Desktop\PPT\Campbell\04_Labeled_Images\36-04_11ER-L.jpg"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98.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1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7.xml"/><Relationship Id="rId1" Type="http://schemas.openxmlformats.org/officeDocument/2006/relationships/slideLayout" Target="../slideLayouts/slideLayout115.xml"/><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116.xml"/><Relationship Id="rId4" Type="http://schemas.openxmlformats.org/officeDocument/2006/relationships/image" Target="file:///C:\Documents%20and%20Settings\rajesh\Desktop\PPT\Campbell\04_Labeled_Images\42-04_14aLysosomeArt-L.jpg"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3.xml"/><Relationship Id="rId1" Type="http://schemas.openxmlformats.org/officeDocument/2006/relationships/slideLayout" Target="../slideLayouts/slideLayout117.xml"/><Relationship Id="rId4" Type="http://schemas.openxmlformats.org/officeDocument/2006/relationships/image" Target="file:///C:\Documents%20and%20Settings\rajesh\Desktop\PPT\Campbell\04_Labeled_Images\43-04_14bLysosomeArt-L.jpg"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6.xml"/><Relationship Id="rId1" Type="http://schemas.openxmlformats.org/officeDocument/2006/relationships/slideLayout" Target="../slideLayouts/slideLayout118.xml"/><Relationship Id="rId4" Type="http://schemas.openxmlformats.org/officeDocument/2006/relationships/image" Target="file:///C:\Documents%20and%20Settings\rajesh\Desktop\PPT\Campbell\04_Labeled_Images\47-04_15bCentralVacuole-L.jpg"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119.xml"/><Relationship Id="rId4" Type="http://schemas.openxmlformats.org/officeDocument/2006/relationships/image" Target="file:///C:\Documents%20and%20Settings\rajesh\Desktop\PPT\Campbell\04_Labeled_Images\48-04_16Endomembrane-L.jpg"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1.xml"/><Relationship Id="rId1" Type="http://schemas.openxmlformats.org/officeDocument/2006/relationships/slideLayout" Target="../slideLayouts/slideLayout120.xml"/><Relationship Id="rId4" Type="http://schemas.openxmlformats.org/officeDocument/2006/relationships/image" Target="file:///C:\Documents%20and%20Settings\rajesh\Desktop\PPT\Campbell\04_Labeled_Images\49-04_17_Chloroplast-L.jpg"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4.xml"/><Relationship Id="rId1" Type="http://schemas.openxmlformats.org/officeDocument/2006/relationships/slideLayout" Target="../slideLayouts/slideLayout121.xml"/><Relationship Id="rId4" Type="http://schemas.openxmlformats.org/officeDocument/2006/relationships/image" Target="file:///C:\Documents%20and%20Settings\rajesh\Desktop\PPT\Campbell\04_Labeled_Images\51-04_18_Mitochondrion-L.jp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5.xml"/><Relationship Id="rId1" Type="http://schemas.openxmlformats.org/officeDocument/2006/relationships/slideLayout" Target="../slideLayouts/slideLayout122.xml"/><Relationship Id="rId4" Type="http://schemas.openxmlformats.org/officeDocument/2006/relationships/image" Target="file:///C:\Documents%20and%20Settings\rajesh\Desktop\PPT\Campbell\04_Labeled_Images\52-04_18aMitochondrionTEM-L.jpg"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0.xml"/><Relationship Id="rId1" Type="http://schemas.openxmlformats.org/officeDocument/2006/relationships/slideLayout" Target="../slideLayouts/slideLayout123.xml"/><Relationship Id="rId4" Type="http://schemas.openxmlformats.org/officeDocument/2006/relationships/image" Target="file:///C:\Documents%20and%20Settings\rajesh\Desktop\PPT\Campbell\04_Labeled_Images\54-04_19aMicrotubules-L.jpg"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9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file:///C:\Documents%20and%20Settings\rajesh\Desktop\PPT\Campbell\04_Labeled_Images\08-04_01_SizeRangeCells-L.jpg"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file:///C:\Documents%20and%20Settings\rajesh\Desktop\PPT\Campbell\04_Labeled_Images\56-04_20_FlagellaCilia-L.jpg" TargetMode="Externa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5.xml"/><Relationship Id="rId1" Type="http://schemas.openxmlformats.org/officeDocument/2006/relationships/slideLayout" Target="../slideLayouts/slideLayout129.xml"/><Relationship Id="rId4" Type="http://schemas.openxmlformats.org/officeDocument/2006/relationships/image" Target="file:///C:\Documents%20and%20Settings\rajesh\Desktop\PPT\Campbell\04_Labeled_Images\19-04_04_PlasmaMembrane-L.jp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6.xml"/><Relationship Id="rId1" Type="http://schemas.openxmlformats.org/officeDocument/2006/relationships/slideLayout" Target="../slideLayouts/slideLayout124.xml"/><Relationship Id="rId4" Type="http://schemas.openxmlformats.org/officeDocument/2006/relationships/image" Target="file:///C:\Documents%20and%20Settings\rajesh\Desktop\PPT\Campbell\04_Labeled_Images\41-04_14_Lysosome-L.jp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7.xml"/><Relationship Id="rId1" Type="http://schemas.openxmlformats.org/officeDocument/2006/relationships/slideLayout" Target="../slideLayouts/slideLayout125.xml"/><Relationship Id="rId4" Type="http://schemas.openxmlformats.org/officeDocument/2006/relationships/image" Target="file:///C:\Documents%20and%20Settings\rajesh\Desktop\PPT\Campbell\04_Labeled_Images\73-04_UN11Summary_C1-L.jpg"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8.xml"/><Relationship Id="rId1" Type="http://schemas.openxmlformats.org/officeDocument/2006/relationships/slideLayout" Target="../slideLayouts/slideLayout126.xml"/></Relationships>
</file>

<file path=ppt/slides/_rels/slide8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9.xml"/><Relationship Id="rId1" Type="http://schemas.openxmlformats.org/officeDocument/2006/relationships/slideLayout" Target="../slideLayouts/slideLayout127.xml"/><Relationship Id="rId4" Type="http://schemas.openxmlformats.org/officeDocument/2006/relationships/image" Target="file:///C:\Documents%20and%20Settings\rajesh\Desktop\PPT\Campbell\04_Labeled_Images\75-04_UN13Summary_C3-L.jpg"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0.xml"/><Relationship Id="rId1" Type="http://schemas.openxmlformats.org/officeDocument/2006/relationships/slideLayout" Target="../slideLayouts/slideLayout128.xml"/><Relationship Id="rId4" Type="http://schemas.openxmlformats.org/officeDocument/2006/relationships/image" Target="file:///C:\Documents%20and%20Settings\rajesh\Desktop\PPT\Campbell\04_Labeled_Images\76-04_UN14Summary_C5-L.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0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900" y="1181100"/>
            <a:ext cx="7431088"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p:cNvSpPr txBox="1">
            <a:spLocks/>
          </p:cNvSpPr>
          <p:nvPr/>
        </p:nvSpPr>
        <p:spPr bwMode="auto">
          <a:xfrm>
            <a:off x="321275" y="459581"/>
            <a:ext cx="822960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lvl1pPr marL="0" indent="0" algn="ctr" rtl="0" eaLnBrk="0" fontAlgn="base" hangingPunct="0">
              <a:lnSpc>
                <a:spcPct val="90000"/>
              </a:lnSpc>
              <a:spcBef>
                <a:spcPts val="1200"/>
              </a:spcBef>
              <a:spcAft>
                <a:spcPts val="1200"/>
              </a:spcAft>
              <a:buClr>
                <a:srgbClr val="0070C0"/>
              </a:buClr>
              <a:buFont typeface="Arial" panose="020B0604020202020204" pitchFamily="34" charset="0"/>
              <a:buNone/>
              <a:defRPr sz="4400" b="1" kern="1200">
                <a:solidFill>
                  <a:srgbClr val="0070C0"/>
                </a:solidFill>
                <a:latin typeface="+mn-lt"/>
                <a:ea typeface="+mn-ea"/>
                <a:cs typeface="+mn-cs"/>
              </a:defRPr>
            </a:lvl1pPr>
            <a:lvl2pPr marL="457200" indent="0" algn="ctr" rtl="0" eaLnBrk="0" fontAlgn="base" hangingPunct="0">
              <a:lnSpc>
                <a:spcPct val="90000"/>
              </a:lnSpc>
              <a:spcBef>
                <a:spcPct val="0"/>
              </a:spcBef>
              <a:spcAft>
                <a:spcPts val="1200"/>
              </a:spcAft>
              <a:buClr>
                <a:srgbClr val="0070C0"/>
              </a:buClr>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ct val="0"/>
              </a:spcBef>
              <a:spcAft>
                <a:spcPts val="1200"/>
              </a:spcAft>
              <a:buClr>
                <a:srgbClr val="0070C0"/>
              </a:buClr>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lnSpc>
                <a:spcPct val="110000"/>
              </a:lnSpc>
              <a:spcBef>
                <a:spcPts val="0"/>
              </a:spcBef>
              <a:spcAft>
                <a:spcPts val="0"/>
              </a:spcAft>
              <a:defRPr/>
            </a:pPr>
            <a:r>
              <a:rPr lang="en-US" altLang="en-US" sz="26400" dirty="0" smtClean="0">
                <a:solidFill>
                  <a:srgbClr val="FF0000"/>
                </a:solidFill>
                <a:latin typeface="Cambria" panose="02040503050406030204" pitchFamily="18" charset="0"/>
              </a:rPr>
              <a:t>A Tour of the Cell</a:t>
            </a:r>
            <a:endParaRPr lang="en-US" altLang="en-US" sz="26400" dirty="0">
              <a:solidFill>
                <a:srgbClr val="FF0000"/>
              </a:solidFill>
              <a:latin typeface="Cambria" panose="02040503050406030204" pitchFamily="18" charset="0"/>
            </a:endParaRPr>
          </a:p>
          <a:p>
            <a:pPr algn="r" eaLnBrk="1" hangingPunct="1">
              <a:lnSpc>
                <a:spcPct val="110000"/>
              </a:lnSpc>
              <a:spcBef>
                <a:spcPts val="0"/>
              </a:spcBef>
              <a:spcAft>
                <a:spcPts val="0"/>
              </a:spcAft>
              <a:defRPr/>
            </a:pPr>
            <a:r>
              <a:rPr lang="en-US" altLang="en-US" sz="9600" dirty="0" smtClean="0">
                <a:solidFill>
                  <a:srgbClr val="FF0000"/>
                </a:solidFill>
                <a:latin typeface="Cambria" panose="02040503050406030204" pitchFamily="18" charset="0"/>
              </a:rPr>
              <a:t>Unit 1; Chapter 4</a:t>
            </a:r>
          </a:p>
        </p:txBody>
      </p:sp>
    </p:spTree>
    <p:extLst>
      <p:ext uri="{BB962C8B-B14F-4D97-AF65-F5344CB8AC3E}">
        <p14:creationId xmlns:p14="http://schemas.microsoft.com/office/powerpoint/2010/main" val="4160133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648213" y="1639019"/>
            <a:ext cx="8182278" cy="4537944"/>
          </a:xfrm>
        </p:spPr>
        <p:txBody>
          <a:bodyPr/>
          <a:lstStyle/>
          <a:p>
            <a:r>
              <a:rPr lang="en-US" sz="3600" b="1" dirty="0" smtClean="0">
                <a:solidFill>
                  <a:srgbClr val="FF0000"/>
                </a:solidFill>
                <a:latin typeface="Cambria" panose="02040503050406030204" pitchFamily="18" charset="0"/>
              </a:rPr>
              <a:t>Cell theory </a:t>
            </a:r>
            <a:r>
              <a:rPr lang="en-US" b="1" dirty="0" smtClean="0">
                <a:latin typeface="Cambria" panose="02040503050406030204" pitchFamily="18" charset="0"/>
              </a:rPr>
              <a:t>states that all living things are composed of cells and that all cells come from earlier cells. </a:t>
            </a:r>
          </a:p>
          <a:p>
            <a:r>
              <a:rPr lang="en-US" b="1" dirty="0" smtClean="0">
                <a:latin typeface="Cambria" panose="02040503050406030204" pitchFamily="18" charset="0"/>
              </a:rPr>
              <a:t>So every cell in your body (and in every other living organism on Earth) was formed by division of a previously living cell. </a:t>
            </a:r>
          </a:p>
        </p:txBody>
      </p:sp>
      <p:sp>
        <p:nvSpPr>
          <p:cNvPr id="6" name="Rectangle 2"/>
          <p:cNvSpPr>
            <a:spLocks noGrp="1" noChangeArrowheads="1"/>
          </p:cNvSpPr>
          <p:nvPr>
            <p:ph type="title"/>
          </p:nvPr>
        </p:nvSpPr>
        <p:spPr>
          <a:xfrm>
            <a:off x="648213" y="486056"/>
            <a:ext cx="7821447" cy="574844"/>
          </a:xfrm>
        </p:spPr>
        <p:txBody>
          <a:bodyPr/>
          <a:lstStyle/>
          <a:p>
            <a:r>
              <a:rPr lang="en-US" sz="4000" dirty="0" smtClean="0">
                <a:solidFill>
                  <a:srgbClr val="FF0000"/>
                </a:solidFill>
                <a:latin typeface="Cambria" panose="02040503050406030204" pitchFamily="18" charset="0"/>
              </a:rPr>
              <a:t>The Microscopic World of Cells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4837" y="431321"/>
            <a:ext cx="8295654" cy="660064"/>
          </a:xfrm>
        </p:spPr>
        <p:txBody>
          <a:bodyPr/>
          <a:lstStyle/>
          <a:p>
            <a:r>
              <a:rPr lang="en-US" sz="4000" dirty="0" smtClean="0">
                <a:solidFill>
                  <a:srgbClr val="FF0000"/>
                </a:solidFill>
                <a:latin typeface="Cambria" panose="02040503050406030204" pitchFamily="18" charset="0"/>
              </a:rPr>
              <a:t>The Two Major Categories of Cells</a:t>
            </a:r>
          </a:p>
        </p:txBody>
      </p:sp>
      <p:sp>
        <p:nvSpPr>
          <p:cNvPr id="1022979" name="Rectangle 3"/>
          <p:cNvSpPr>
            <a:spLocks noGrp="1" noChangeArrowheads="1"/>
          </p:cNvSpPr>
          <p:nvPr>
            <p:ph idx="1"/>
          </p:nvPr>
        </p:nvSpPr>
        <p:spPr>
          <a:xfrm>
            <a:off x="534837" y="1552755"/>
            <a:ext cx="8295653" cy="4624208"/>
          </a:xfrm>
        </p:spPr>
        <p:txBody>
          <a:bodyPr>
            <a:normAutofit lnSpcReduction="10000"/>
          </a:bodyPr>
          <a:lstStyle/>
          <a:p>
            <a:r>
              <a:rPr lang="en-US" b="1" dirty="0" smtClean="0">
                <a:latin typeface="Cambria" panose="02040503050406030204" pitchFamily="18" charset="0"/>
              </a:rPr>
              <a:t>The countless cells on Earth fall into two basic categories.</a:t>
            </a:r>
          </a:p>
          <a:p>
            <a:pPr lvl="1"/>
            <a:r>
              <a:rPr lang="en-US" b="1" dirty="0" smtClean="0">
                <a:latin typeface="Cambria" panose="02040503050406030204" pitchFamily="18" charset="0"/>
              </a:rPr>
              <a:t> </a:t>
            </a:r>
            <a:r>
              <a:rPr lang="en-US" sz="3200" b="1" dirty="0" smtClean="0">
                <a:solidFill>
                  <a:srgbClr val="FF0000"/>
                </a:solidFill>
                <a:latin typeface="Cambria" panose="02040503050406030204" pitchFamily="18" charset="0"/>
              </a:rPr>
              <a:t>Prokaryotic cells</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原核细胞</a:t>
            </a:r>
            <a:r>
              <a:rPr lang="en-US" sz="2000" b="1" dirty="0" smtClean="0">
                <a:solidFill>
                  <a:srgbClr val="FF0000"/>
                </a:solidFill>
                <a:latin typeface="楷体" panose="02010609060101010101" pitchFamily="49" charset="-122"/>
                <a:ea typeface="楷体" panose="02010609060101010101" pitchFamily="49" charset="-122"/>
              </a:rPr>
              <a:t>）</a:t>
            </a:r>
            <a:r>
              <a:rPr lang="en-US" sz="3200" b="1" dirty="0" smtClean="0">
                <a:solidFill>
                  <a:srgbClr val="FF0000"/>
                </a:solidFill>
                <a:latin typeface="Cambria" panose="02040503050406030204" pitchFamily="18" charset="0"/>
              </a:rPr>
              <a:t> </a:t>
            </a:r>
            <a:r>
              <a:rPr lang="en-US" b="1" dirty="0" smtClean="0">
                <a:latin typeface="Cambria" panose="02040503050406030204" pitchFamily="18" charset="0"/>
              </a:rPr>
              <a:t>include</a:t>
            </a:r>
          </a:p>
          <a:p>
            <a:pPr lvl="2"/>
            <a:r>
              <a:rPr lang="en-US" b="1" dirty="0" smtClean="0">
                <a:latin typeface="Cambria" panose="02040503050406030204" pitchFamily="18" charset="0"/>
              </a:rPr>
              <a:t>Bacteria and </a:t>
            </a:r>
          </a:p>
          <a:p>
            <a:pPr lvl="2"/>
            <a:r>
              <a:rPr lang="en-US" b="1" dirty="0" smtClean="0">
                <a:latin typeface="Cambria" panose="02040503050406030204" pitchFamily="18" charset="0"/>
              </a:rPr>
              <a:t>Archaea</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古生菌</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a:t>
            </a:r>
          </a:p>
          <a:p>
            <a:pPr lvl="1"/>
            <a:r>
              <a:rPr lang="en-US" b="1" dirty="0" smtClean="0">
                <a:latin typeface="Cambria" panose="02040503050406030204" pitchFamily="18" charset="0"/>
              </a:rPr>
              <a:t> </a:t>
            </a:r>
            <a:r>
              <a:rPr lang="en-US" sz="3200" b="1" dirty="0" smtClean="0">
                <a:solidFill>
                  <a:srgbClr val="FF0000"/>
                </a:solidFill>
                <a:latin typeface="Cambria" panose="02040503050406030204" pitchFamily="18" charset="0"/>
              </a:rPr>
              <a:t>Eukaryotic cells</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真核细胞</a:t>
            </a:r>
            <a:r>
              <a:rPr lang="en-US" sz="2000" b="1" dirty="0" smtClean="0">
                <a:solidFill>
                  <a:srgbClr val="FF0000"/>
                </a:solidFill>
                <a:latin typeface="楷体" panose="02010609060101010101" pitchFamily="49" charset="-122"/>
                <a:ea typeface="楷体" panose="02010609060101010101" pitchFamily="49" charset="-122"/>
              </a:rPr>
              <a:t>）</a:t>
            </a:r>
            <a:r>
              <a:rPr lang="en-US" sz="3200" b="1" dirty="0" smtClean="0">
                <a:solidFill>
                  <a:srgbClr val="FF0000"/>
                </a:solidFill>
                <a:latin typeface="Cambria" panose="02040503050406030204" pitchFamily="18" charset="0"/>
              </a:rPr>
              <a:t> </a:t>
            </a:r>
            <a:r>
              <a:rPr lang="en-US" b="1" dirty="0" smtClean="0">
                <a:latin typeface="Cambria" panose="02040503050406030204" pitchFamily="18" charset="0"/>
              </a:rPr>
              <a:t>include</a:t>
            </a:r>
          </a:p>
          <a:p>
            <a:pPr marL="1371600" lvl="2" indent="-457200">
              <a:buFont typeface="+mj-lt"/>
              <a:buAutoNum type="arabicPeriod"/>
            </a:pPr>
            <a:r>
              <a:rPr lang="en-US" b="1" dirty="0" err="1" smtClean="0">
                <a:latin typeface="Cambria" panose="02040503050406030204" pitchFamily="18" charset="0"/>
              </a:rPr>
              <a:t>protists</a:t>
            </a:r>
            <a:r>
              <a:rPr lang="en-US" b="1" dirty="0" smtClean="0">
                <a:latin typeface="Cambria" panose="02040503050406030204" pitchFamily="18" charset="0"/>
              </a:rPr>
              <a:t>, </a:t>
            </a:r>
          </a:p>
          <a:p>
            <a:pPr marL="1371600" lvl="2" indent="-457200">
              <a:buFont typeface="+mj-lt"/>
              <a:buAutoNum type="arabicPeriod"/>
            </a:pPr>
            <a:r>
              <a:rPr lang="en-US" b="1" dirty="0" smtClean="0">
                <a:latin typeface="Cambria" panose="02040503050406030204" pitchFamily="18" charset="0"/>
              </a:rPr>
              <a:t>plants, </a:t>
            </a:r>
          </a:p>
          <a:p>
            <a:pPr marL="1371600" lvl="2" indent="-457200">
              <a:buFont typeface="+mj-lt"/>
              <a:buAutoNum type="arabicPeriod"/>
            </a:pPr>
            <a:r>
              <a:rPr lang="en-US" b="1" dirty="0" smtClean="0">
                <a:latin typeface="Cambria" panose="02040503050406030204" pitchFamily="18" charset="0"/>
              </a:rPr>
              <a:t>fungi, and</a:t>
            </a:r>
          </a:p>
          <a:p>
            <a:pPr marL="1371600" lvl="2" indent="-457200">
              <a:buFont typeface="+mj-lt"/>
              <a:buAutoNum type="arabicPeriod"/>
            </a:pPr>
            <a:r>
              <a:rPr lang="en-US" b="1" dirty="0" smtClean="0">
                <a:latin typeface="Cambria" panose="02040503050406030204" pitchFamily="18" charset="0"/>
              </a:rPr>
              <a:t>animals.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69264" y="204216"/>
            <a:ext cx="7205472" cy="6449568"/>
          </a:xfrm>
          <a:prstGeom prst="rect">
            <a:avLst/>
          </a:prstGeom>
        </p:spPr>
      </p:pic>
      <p:sp>
        <p:nvSpPr>
          <p:cNvPr id="2" name="TextBox 1"/>
          <p:cNvSpPr txBox="1"/>
          <p:nvPr/>
        </p:nvSpPr>
        <p:spPr>
          <a:xfrm>
            <a:off x="3589506" y="2178996"/>
            <a:ext cx="867545" cy="338554"/>
          </a:xfrm>
          <a:prstGeom prst="rect">
            <a:avLst/>
          </a:prstGeom>
          <a:noFill/>
        </p:spPr>
        <p:txBody>
          <a:bodyPr wrap="none" rtlCol="0">
            <a:spAutoFit/>
          </a:bodyPr>
          <a:lstStyle/>
          <a:p>
            <a:r>
              <a:rPr lang="en-US" altLang="zh-CN" sz="1600" dirty="0" smtClean="0">
                <a:solidFill>
                  <a:srgbClr val="FF0000"/>
                </a:solidFill>
              </a:rPr>
              <a:t>Cytosol</a:t>
            </a:r>
            <a:endParaRPr lang="en-US" sz="1600" dirty="0">
              <a:solidFill>
                <a:srgbClr val="FF0000"/>
              </a:solidFill>
            </a:endParaRPr>
          </a:p>
        </p:txBody>
      </p:sp>
      <p:sp>
        <p:nvSpPr>
          <p:cNvPr id="5" name="TextBox 4"/>
          <p:cNvSpPr txBox="1"/>
          <p:nvPr/>
        </p:nvSpPr>
        <p:spPr>
          <a:xfrm>
            <a:off x="3190672" y="2701047"/>
            <a:ext cx="1518364" cy="338554"/>
          </a:xfrm>
          <a:prstGeom prst="rect">
            <a:avLst/>
          </a:prstGeom>
          <a:noFill/>
        </p:spPr>
        <p:txBody>
          <a:bodyPr wrap="none" rtlCol="0">
            <a:spAutoFit/>
          </a:bodyPr>
          <a:lstStyle/>
          <a:p>
            <a:r>
              <a:rPr lang="en-US" altLang="zh-CN" sz="1600" dirty="0" smtClean="0">
                <a:solidFill>
                  <a:srgbClr val="FF0000"/>
                </a:solidFill>
              </a:rPr>
              <a:t>Chromosomes</a:t>
            </a:r>
            <a:endParaRPr lang="en-US" sz="1600" dirty="0">
              <a:solidFill>
                <a:srgbClr val="FF0000"/>
              </a:solidFill>
            </a:endParaRPr>
          </a:p>
        </p:txBody>
      </p:sp>
      <p:sp>
        <p:nvSpPr>
          <p:cNvPr id="3" name="Rectangle 2"/>
          <p:cNvSpPr/>
          <p:nvPr/>
        </p:nvSpPr>
        <p:spPr>
          <a:xfrm>
            <a:off x="2535396" y="3020810"/>
            <a:ext cx="2828916" cy="338554"/>
          </a:xfrm>
          <a:prstGeom prst="rect">
            <a:avLst/>
          </a:prstGeom>
        </p:spPr>
        <p:txBody>
          <a:bodyPr wrap="none">
            <a:spAutoFit/>
          </a:bodyPr>
          <a:lstStyle/>
          <a:p>
            <a:r>
              <a:rPr lang="en-US" sz="1600" b="1" dirty="0">
                <a:latin typeface="Cambria" panose="02040503050406030204" pitchFamily="18" charset="0"/>
              </a:rPr>
              <a:t>carrying genes made of DNA</a:t>
            </a:r>
            <a:endParaRPr lang="en-US" sz="1600" dirty="0"/>
          </a:p>
        </p:txBody>
      </p:sp>
      <p:sp>
        <p:nvSpPr>
          <p:cNvPr id="6" name="TextBox 5"/>
          <p:cNvSpPr txBox="1"/>
          <p:nvPr/>
        </p:nvSpPr>
        <p:spPr>
          <a:xfrm>
            <a:off x="7076606" y="3020810"/>
            <a:ext cx="1018227" cy="369332"/>
          </a:xfrm>
          <a:prstGeom prst="rect">
            <a:avLst/>
          </a:prstGeom>
          <a:noFill/>
        </p:spPr>
        <p:txBody>
          <a:bodyPr wrap="none" rtlCol="0">
            <a:spAutoFit/>
          </a:bodyPr>
          <a:lstStyle/>
          <a:p>
            <a:r>
              <a:rPr lang="en-US" sz="1800" dirty="0" smtClean="0">
                <a:solidFill>
                  <a:srgbClr val="FF0000"/>
                </a:solidFill>
              </a:rPr>
              <a:t>Nucleus</a:t>
            </a:r>
            <a:endParaRPr lang="en-US" dirty="0">
              <a:solidFill>
                <a:srgbClr val="FF0000"/>
              </a:solidFill>
            </a:endParaRPr>
          </a:p>
        </p:txBody>
      </p:sp>
      <p:sp>
        <p:nvSpPr>
          <p:cNvPr id="7" name="TextBox 6"/>
          <p:cNvSpPr txBox="1"/>
          <p:nvPr/>
        </p:nvSpPr>
        <p:spPr>
          <a:xfrm>
            <a:off x="1243217" y="2870324"/>
            <a:ext cx="1082348" cy="369332"/>
          </a:xfrm>
          <a:prstGeom prst="rect">
            <a:avLst/>
          </a:prstGeom>
          <a:noFill/>
        </p:spPr>
        <p:txBody>
          <a:bodyPr wrap="none" rtlCol="0">
            <a:spAutoFit/>
          </a:bodyPr>
          <a:lstStyle/>
          <a:p>
            <a:r>
              <a:rPr lang="en-US" sz="1800" dirty="0" smtClean="0">
                <a:solidFill>
                  <a:srgbClr val="FF0000"/>
                </a:solidFill>
              </a:rPr>
              <a:t>Nucleoid</a:t>
            </a:r>
            <a:endParaRPr lang="en-US" dirty="0">
              <a:solidFill>
                <a:srgbClr val="FF0000"/>
              </a:solidFill>
            </a:endParaRPr>
          </a:p>
        </p:txBody>
      </p:sp>
    </p:spTree>
    <p:extLst>
      <p:ext uri="{BB962C8B-B14F-4D97-AF65-F5344CB8AC3E}">
        <p14:creationId xmlns:p14="http://schemas.microsoft.com/office/powerpoint/2010/main" val="149340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457200" y="443073"/>
            <a:ext cx="8442302" cy="958863"/>
          </a:xfrm>
        </p:spPr>
        <p:txBody>
          <a:bodyPr/>
          <a:lstStyle/>
          <a:p>
            <a:r>
              <a:rPr lang="en-US" sz="4000" dirty="0" smtClean="0">
                <a:solidFill>
                  <a:srgbClr val="FF0000"/>
                </a:solidFill>
                <a:latin typeface="Cambria" panose="02040503050406030204" pitchFamily="18" charset="0"/>
              </a:rPr>
              <a:t>The Two Major Categories of Cells</a:t>
            </a:r>
          </a:p>
        </p:txBody>
      </p:sp>
      <p:sp>
        <p:nvSpPr>
          <p:cNvPr id="1022979" name="Rectangle 3"/>
          <p:cNvSpPr>
            <a:spLocks noGrp="1" noChangeArrowheads="1"/>
          </p:cNvSpPr>
          <p:nvPr>
            <p:ph idx="1"/>
          </p:nvPr>
        </p:nvSpPr>
        <p:spPr>
          <a:xfrm>
            <a:off x="715992" y="1544127"/>
            <a:ext cx="7824160" cy="4632835"/>
          </a:xfrm>
        </p:spPr>
        <p:txBody>
          <a:bodyPr>
            <a:normAutofit lnSpcReduction="10000"/>
          </a:bodyPr>
          <a:lstStyle/>
          <a:p>
            <a:r>
              <a:rPr lang="en-US" b="1" dirty="0" smtClean="0">
                <a:latin typeface="Cambria" panose="02040503050406030204" pitchFamily="18" charset="0"/>
              </a:rPr>
              <a:t>All cells have several basic features.</a:t>
            </a:r>
          </a:p>
          <a:p>
            <a:pPr lvl="1"/>
            <a:r>
              <a:rPr lang="en-US" b="1" dirty="0" smtClean="0">
                <a:latin typeface="Cambria" panose="02040503050406030204" pitchFamily="18" charset="0"/>
              </a:rPr>
              <a:t>They are all bounded by a thin </a:t>
            </a:r>
            <a:r>
              <a:rPr lang="en-US" b="1" dirty="0" smtClean="0">
                <a:solidFill>
                  <a:srgbClr val="FF0000"/>
                </a:solidFill>
                <a:latin typeface="Cambria" panose="02040503050406030204" pitchFamily="18" charset="0"/>
              </a:rPr>
              <a:t>plasma membrane</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细胞质膜</a:t>
            </a:r>
            <a:r>
              <a:rPr lang="en-US" sz="2000" b="1" dirty="0" smtClean="0">
                <a:solidFill>
                  <a:srgbClr val="FF0000"/>
                </a:solidFill>
                <a:latin typeface="楷体" panose="02010609060101010101" pitchFamily="49" charset="-122"/>
                <a:ea typeface="楷体" panose="02010609060101010101" pitchFamily="49" charset="-122"/>
              </a:rPr>
              <a:t>）</a:t>
            </a:r>
            <a:r>
              <a:rPr lang="en-US" b="1" dirty="0" smtClean="0">
                <a:latin typeface="Cambria" panose="02040503050406030204" pitchFamily="18" charset="0"/>
              </a:rPr>
              <a:t>.</a:t>
            </a:r>
          </a:p>
          <a:p>
            <a:pPr lvl="1"/>
            <a:r>
              <a:rPr lang="en-US" b="1" dirty="0" smtClean="0">
                <a:latin typeface="Cambria" panose="02040503050406030204" pitchFamily="18" charset="0"/>
              </a:rPr>
              <a:t>Inside all cells is a thick, jelly-like fluid called </a:t>
            </a:r>
            <a:br>
              <a:rPr lang="en-US" b="1" dirty="0" smtClean="0">
                <a:latin typeface="Cambria" panose="02040503050406030204" pitchFamily="18" charset="0"/>
              </a:rPr>
            </a:br>
            <a:r>
              <a:rPr lang="en-US" b="1" smtClean="0">
                <a:latin typeface="Cambria" panose="02040503050406030204" pitchFamily="18" charset="0"/>
              </a:rPr>
              <a:t>the </a:t>
            </a:r>
            <a:r>
              <a:rPr lang="en-US" b="1" smtClean="0">
                <a:solidFill>
                  <a:srgbClr val="FF0000"/>
                </a:solidFill>
                <a:latin typeface="Cambria" panose="02040503050406030204" pitchFamily="18" charset="0"/>
              </a:rPr>
              <a:t>cytosol</a:t>
            </a:r>
            <a:r>
              <a:rPr lang="en-US" b="1" smtClean="0">
                <a:latin typeface="Cambria" panose="02040503050406030204" pitchFamily="18" charset="0"/>
              </a:rPr>
              <a:t>, </a:t>
            </a:r>
            <a:r>
              <a:rPr lang="en-US" b="1" dirty="0" smtClean="0">
                <a:latin typeface="Cambria" panose="02040503050406030204" pitchFamily="18" charset="0"/>
              </a:rPr>
              <a:t>in which cellular components are suspended.</a:t>
            </a:r>
          </a:p>
          <a:p>
            <a:pPr lvl="1"/>
            <a:r>
              <a:rPr lang="en-US" b="1" dirty="0" smtClean="0">
                <a:latin typeface="Cambria" panose="02040503050406030204" pitchFamily="18" charset="0"/>
              </a:rPr>
              <a:t>All cells have one or more </a:t>
            </a:r>
            <a:r>
              <a:rPr lang="en-US" b="1" dirty="0" smtClean="0">
                <a:solidFill>
                  <a:srgbClr val="FF0000"/>
                </a:solidFill>
                <a:latin typeface="Cambria" panose="02040503050406030204" pitchFamily="18" charset="0"/>
              </a:rPr>
              <a:t>chromosomes</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染色体</a:t>
            </a:r>
            <a:r>
              <a:rPr lang="en-US" sz="2000" b="1" dirty="0" smtClean="0">
                <a:solidFill>
                  <a:srgbClr val="FF0000"/>
                </a:solidFill>
                <a:latin typeface="楷体" panose="02010609060101010101" pitchFamily="49" charset="-122"/>
                <a:ea typeface="楷体" panose="02010609060101010101" pitchFamily="49" charset="-122"/>
              </a:rPr>
              <a:t>）</a:t>
            </a:r>
            <a:r>
              <a:rPr lang="en-US" b="1" dirty="0" smtClean="0">
                <a:latin typeface="Cambria" panose="02040503050406030204" pitchFamily="18" charset="0"/>
              </a:rPr>
              <a:t> carrying genes made of DNA.</a:t>
            </a:r>
          </a:p>
          <a:p>
            <a:pPr lvl="1"/>
            <a:r>
              <a:rPr lang="en-US" b="1" dirty="0" smtClean="0">
                <a:latin typeface="Cambria" panose="02040503050406030204" pitchFamily="18" charset="0"/>
              </a:rPr>
              <a:t>All cells have </a:t>
            </a:r>
            <a:r>
              <a:rPr lang="en-US" b="1" dirty="0" smtClean="0">
                <a:solidFill>
                  <a:srgbClr val="FF0000"/>
                </a:solidFill>
                <a:latin typeface="Cambria" panose="02040503050406030204" pitchFamily="18" charset="0"/>
              </a:rPr>
              <a:t>ribosomes</a:t>
            </a:r>
            <a:r>
              <a:rPr lang="en-US" b="1" dirty="0" smtClean="0">
                <a:latin typeface="Cambria" panose="02040503050406030204" pitchFamily="18" charset="0"/>
              </a:rPr>
              <a:t>, tiny structures that build proteins according to the instructions from the genes.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idx="1"/>
          </p:nvPr>
        </p:nvSpPr>
        <p:spPr>
          <a:xfrm>
            <a:off x="517585" y="1509623"/>
            <a:ext cx="8312906" cy="4667340"/>
          </a:xfrm>
        </p:spPr>
        <p:txBody>
          <a:bodyPr/>
          <a:lstStyle/>
          <a:p>
            <a:r>
              <a:rPr lang="en-US" b="1" dirty="0" smtClean="0">
                <a:latin typeface="Cambria" panose="02040503050406030204" pitchFamily="18" charset="0"/>
              </a:rPr>
              <a:t>Prokaryotic cells are older than eukaryotic cells.</a:t>
            </a:r>
          </a:p>
          <a:p>
            <a:pPr lvl="1"/>
            <a:r>
              <a:rPr lang="en-US" b="1" dirty="0" smtClean="0">
                <a:latin typeface="Cambria" panose="02040503050406030204" pitchFamily="18" charset="0"/>
              </a:rPr>
              <a:t>Prokaryotes appeared about 3.5 billion years ago.</a:t>
            </a:r>
          </a:p>
          <a:p>
            <a:pPr lvl="1"/>
            <a:r>
              <a:rPr lang="en-US" b="1" dirty="0" smtClean="0">
                <a:latin typeface="Cambria" panose="02040503050406030204" pitchFamily="18" charset="0"/>
              </a:rPr>
              <a:t>Eukaryotes appeared about 2.1 billion years ago. </a:t>
            </a:r>
          </a:p>
          <a:p>
            <a:r>
              <a:rPr lang="en-US" b="1" dirty="0" smtClean="0">
                <a:latin typeface="Cambria" panose="02040503050406030204" pitchFamily="18" charset="0"/>
              </a:rPr>
              <a:t>Prokaryotic cells are</a:t>
            </a:r>
          </a:p>
          <a:p>
            <a:pPr lvl="1"/>
            <a:r>
              <a:rPr lang="en-US" b="1" dirty="0" smtClean="0">
                <a:latin typeface="Cambria" panose="02040503050406030204" pitchFamily="18" charset="0"/>
              </a:rPr>
              <a:t>usually smaller than eukaryotic cells and</a:t>
            </a:r>
          </a:p>
          <a:p>
            <a:pPr lvl="1"/>
            <a:r>
              <a:rPr lang="en-US" b="1" dirty="0" smtClean="0">
                <a:latin typeface="Cambria" panose="02040503050406030204" pitchFamily="18" charset="0"/>
              </a:rPr>
              <a:t>simpler in structure.</a:t>
            </a:r>
          </a:p>
        </p:txBody>
      </p:sp>
      <p:sp>
        <p:nvSpPr>
          <p:cNvPr id="6" name="Rectangle 2"/>
          <p:cNvSpPr>
            <a:spLocks noGrp="1" noChangeArrowheads="1"/>
          </p:cNvSpPr>
          <p:nvPr>
            <p:ph type="title"/>
          </p:nvPr>
        </p:nvSpPr>
        <p:spPr>
          <a:xfrm>
            <a:off x="457200" y="443073"/>
            <a:ext cx="8442302" cy="958863"/>
          </a:xfrm>
        </p:spPr>
        <p:txBody>
          <a:bodyPr/>
          <a:lstStyle/>
          <a:p>
            <a:r>
              <a:rPr lang="en-US" sz="4000" dirty="0" smtClean="0">
                <a:solidFill>
                  <a:srgbClr val="FF0000"/>
                </a:solidFill>
                <a:latin typeface="Cambria" panose="02040503050406030204" pitchFamily="18" charset="0"/>
              </a:rPr>
              <a:t>The Two Major Categories of Cells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idx="1"/>
          </p:nvPr>
        </p:nvSpPr>
        <p:spPr>
          <a:xfrm>
            <a:off x="802256" y="1613139"/>
            <a:ext cx="7618605" cy="4563823"/>
          </a:xfrm>
        </p:spPr>
        <p:txBody>
          <a:bodyPr/>
          <a:lstStyle/>
          <a:p>
            <a:r>
              <a:rPr lang="en-US" b="1" dirty="0" smtClean="0">
                <a:latin typeface="Cambria" panose="02040503050406030204" pitchFamily="18" charset="0"/>
              </a:rPr>
              <a:t>Eukaryotic cells</a:t>
            </a:r>
          </a:p>
          <a:p>
            <a:pPr lvl="1"/>
            <a:r>
              <a:rPr lang="en-US" sz="2400" b="1" dirty="0" smtClean="0">
                <a:latin typeface="Cambria" panose="02040503050406030204" pitchFamily="18" charset="0"/>
              </a:rPr>
              <a:t>Only eukaryotic cells have </a:t>
            </a:r>
            <a:r>
              <a:rPr lang="en-US" sz="2400" b="1" dirty="0" smtClean="0">
                <a:solidFill>
                  <a:srgbClr val="FF0000"/>
                </a:solidFill>
                <a:latin typeface="Cambria" panose="02040503050406030204" pitchFamily="18" charset="0"/>
              </a:rPr>
              <a:t>organelles</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细胞器</a:t>
            </a:r>
            <a:r>
              <a:rPr lang="en-US" sz="2000" b="1" dirty="0" smtClean="0">
                <a:solidFill>
                  <a:srgbClr val="FF0000"/>
                </a:solidFill>
                <a:latin typeface="楷体" panose="02010609060101010101" pitchFamily="49" charset="-122"/>
                <a:ea typeface="楷体" panose="02010609060101010101" pitchFamily="49" charset="-122"/>
              </a:rPr>
              <a:t>）</a:t>
            </a:r>
            <a:r>
              <a:rPr lang="en-US" sz="2400" b="1" dirty="0" smtClean="0">
                <a:latin typeface="Cambria" panose="02040503050406030204" pitchFamily="18" charset="0"/>
              </a:rPr>
              <a:t>, </a:t>
            </a:r>
            <a:r>
              <a:rPr lang="en-US" sz="2400" b="1" dirty="0" smtClean="0">
                <a:solidFill>
                  <a:srgbClr val="FF0000"/>
                </a:solidFill>
                <a:latin typeface="Cambria" panose="02040503050406030204" pitchFamily="18" charset="0"/>
              </a:rPr>
              <a:t>membrane-enclosed structures </a:t>
            </a:r>
            <a:r>
              <a:rPr lang="en-US" sz="2400" b="1" dirty="0" smtClean="0">
                <a:latin typeface="Cambria" panose="02040503050406030204" pitchFamily="18" charset="0"/>
              </a:rPr>
              <a:t>that perform specific functions.</a:t>
            </a:r>
          </a:p>
          <a:p>
            <a:pPr lvl="1"/>
            <a:r>
              <a:rPr lang="en-US" sz="2400" b="1" dirty="0" smtClean="0">
                <a:latin typeface="Cambria" panose="02040503050406030204" pitchFamily="18" charset="0"/>
              </a:rPr>
              <a:t>The most important organelle is the </a:t>
            </a:r>
            <a:r>
              <a:rPr lang="en-US" sz="2400" b="1" dirty="0" smtClean="0">
                <a:solidFill>
                  <a:srgbClr val="FF0000"/>
                </a:solidFill>
                <a:latin typeface="Cambria" panose="02040503050406030204" pitchFamily="18" charset="0"/>
              </a:rPr>
              <a:t>nucleus</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细胞核</a:t>
            </a:r>
            <a:r>
              <a:rPr lang="en-US" sz="2000" b="1" dirty="0" smtClean="0">
                <a:solidFill>
                  <a:srgbClr val="FF0000"/>
                </a:solidFill>
                <a:latin typeface="楷体" panose="02010609060101010101" pitchFamily="49" charset="-122"/>
                <a:ea typeface="楷体" panose="02010609060101010101" pitchFamily="49" charset="-122"/>
              </a:rPr>
              <a:t>）</a:t>
            </a:r>
            <a:r>
              <a:rPr lang="en-US" sz="2400" b="1" dirty="0" smtClean="0">
                <a:latin typeface="Cambria" panose="02040503050406030204" pitchFamily="18" charset="0"/>
              </a:rPr>
              <a:t>, which houses most of a eukaryotic cell’s DNA and is surrounded by a double membrane.</a:t>
            </a:r>
          </a:p>
        </p:txBody>
      </p:sp>
      <p:sp>
        <p:nvSpPr>
          <p:cNvPr id="6" name="Rectangle 2"/>
          <p:cNvSpPr>
            <a:spLocks noGrp="1" noChangeArrowheads="1"/>
          </p:cNvSpPr>
          <p:nvPr>
            <p:ph type="title"/>
          </p:nvPr>
        </p:nvSpPr>
        <p:spPr>
          <a:xfrm>
            <a:off x="457200" y="443073"/>
            <a:ext cx="8442302" cy="958863"/>
          </a:xfrm>
        </p:spPr>
        <p:txBody>
          <a:bodyPr/>
          <a:lstStyle/>
          <a:p>
            <a:r>
              <a:rPr lang="en-US" sz="4000" dirty="0" smtClean="0">
                <a:solidFill>
                  <a:srgbClr val="FF0000"/>
                </a:solidFill>
                <a:latin typeface="Cambria" panose="02040503050406030204" pitchFamily="18" charset="0"/>
              </a:rPr>
              <a:t>The Two Major Categories of Cells</a:t>
            </a:r>
          </a:p>
        </p:txBody>
      </p:sp>
      <p:sp>
        <p:nvSpPr>
          <p:cNvPr id="3" name="Rectangle 2"/>
          <p:cNvSpPr/>
          <p:nvPr/>
        </p:nvSpPr>
        <p:spPr>
          <a:xfrm>
            <a:off x="802257" y="4916248"/>
            <a:ext cx="7618604" cy="830997"/>
          </a:xfrm>
          <a:prstGeom prst="rect">
            <a:avLst/>
          </a:prstGeom>
        </p:spPr>
        <p:txBody>
          <a:bodyPr wrap="square">
            <a:spAutoFit/>
          </a:bodyPr>
          <a:lstStyle/>
          <a:p>
            <a:r>
              <a:rPr lang="en-US" altLang="zh-CN" b="1" dirty="0">
                <a:latin typeface="Cambria" panose="02040503050406030204" pitchFamily="18" charset="0"/>
              </a:rPr>
              <a:t>A prokaryotic cell lacks a nucleus. </a:t>
            </a:r>
            <a:r>
              <a:rPr lang="en-US" altLang="zh-CN" b="1" dirty="0" smtClean="0">
                <a:latin typeface="Cambria" panose="02040503050406030204" pitchFamily="18" charset="0"/>
              </a:rPr>
              <a:t> Its </a:t>
            </a:r>
            <a:r>
              <a:rPr lang="en-US" altLang="zh-CN" b="1" dirty="0">
                <a:latin typeface="Cambria" panose="02040503050406030204" pitchFamily="18" charset="0"/>
              </a:rPr>
              <a:t>DNA is coiled into a nucleus-like region called the </a:t>
            </a:r>
            <a:r>
              <a:rPr lang="en-US" altLang="zh-CN" b="1" dirty="0" smtClean="0">
                <a:solidFill>
                  <a:srgbClr val="FF0000"/>
                </a:solidFill>
                <a:latin typeface="Cambria" panose="02040503050406030204" pitchFamily="18" charset="0"/>
              </a:rPr>
              <a:t>nucleoid</a:t>
            </a:r>
            <a:r>
              <a:rPr lang="en-US" altLang="zh-CN"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拟核</a:t>
            </a:r>
            <a:r>
              <a:rPr lang="en-US" altLang="zh-CN" sz="2000" b="1" dirty="0" smtClean="0">
                <a:solidFill>
                  <a:srgbClr val="FF0000"/>
                </a:solidFill>
                <a:latin typeface="楷体" panose="02010609060101010101" pitchFamily="49" charset="-122"/>
                <a:ea typeface="楷体" panose="02010609060101010101" pitchFamily="49" charset="-122"/>
              </a:rPr>
              <a:t>）</a:t>
            </a:r>
            <a:r>
              <a:rPr lang="en-US" altLang="zh-CN" b="1" dirty="0" smtClean="0">
                <a:latin typeface="Cambria" panose="02040503050406030204" pitchFamily="18" charset="0"/>
              </a:rPr>
              <a:t>.</a:t>
            </a:r>
            <a:endParaRPr lang="en-US" altLang="zh-CN"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1466088"/>
            <a:ext cx="8546592" cy="3925824"/>
          </a:xfrm>
          <a:prstGeom prst="rect">
            <a:avLst/>
          </a:prstGeom>
          <a:noFill/>
          <a:ln>
            <a:noFill/>
          </a:ln>
        </p:spPr>
      </p:pic>
      <p:sp>
        <p:nvSpPr>
          <p:cNvPr id="2" name="Freeform 1"/>
          <p:cNvSpPr/>
          <p:nvPr/>
        </p:nvSpPr>
        <p:spPr bwMode="auto">
          <a:xfrm flipH="1" flipV="1">
            <a:off x="5384005" y="3212306"/>
            <a:ext cx="202408" cy="29765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flipV="1">
            <a:off x="5860256" y="2519363"/>
            <a:ext cx="357188" cy="64531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V="1">
            <a:off x="6524625" y="1990725"/>
            <a:ext cx="216693" cy="107870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a:off x="7398544" y="3028949"/>
            <a:ext cx="373856" cy="13573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a:off x="7550944" y="2500313"/>
            <a:ext cx="221456" cy="664367"/>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Freeform 8"/>
          <p:cNvSpPr/>
          <p:nvPr/>
        </p:nvSpPr>
        <p:spPr bwMode="auto">
          <a:xfrm>
            <a:off x="6457950" y="3488531"/>
            <a:ext cx="514350" cy="22622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0" name="Freeform 9"/>
          <p:cNvSpPr/>
          <p:nvPr/>
        </p:nvSpPr>
        <p:spPr bwMode="auto">
          <a:xfrm>
            <a:off x="6381750" y="3559969"/>
            <a:ext cx="590550" cy="15359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Freeform 10"/>
          <p:cNvSpPr/>
          <p:nvPr/>
        </p:nvSpPr>
        <p:spPr bwMode="auto">
          <a:xfrm>
            <a:off x="6091238" y="3533775"/>
            <a:ext cx="264318" cy="68103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2" name="Freeform 11"/>
          <p:cNvSpPr/>
          <p:nvPr/>
        </p:nvSpPr>
        <p:spPr bwMode="auto">
          <a:xfrm flipH="1">
            <a:off x="5457825" y="4421982"/>
            <a:ext cx="166688" cy="46910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3" name="Freeform 12"/>
          <p:cNvSpPr/>
          <p:nvPr/>
        </p:nvSpPr>
        <p:spPr bwMode="auto">
          <a:xfrm>
            <a:off x="5310188" y="4533902"/>
            <a:ext cx="153590" cy="35718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4" name="TextBox 2"/>
          <p:cNvSpPr txBox="1">
            <a:spLocks noChangeArrowheads="1"/>
          </p:cNvSpPr>
          <p:nvPr/>
        </p:nvSpPr>
        <p:spPr bwMode="auto">
          <a:xfrm>
            <a:off x="5737169" y="1556939"/>
            <a:ext cx="1817805"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1600"/>
              </a:lnSpc>
            </a:pPr>
            <a:r>
              <a:rPr lang="en-US" sz="1400" b="1" dirty="0" smtClean="0">
                <a:solidFill>
                  <a:srgbClr val="000000"/>
                </a:solidFill>
                <a:latin typeface="Arial"/>
                <a:ea typeface="ＭＳ Ｐゴシック" charset="0"/>
              </a:rPr>
              <a:t>Plasma membrane</a:t>
            </a:r>
          </a:p>
          <a:p>
            <a:pPr algn="r" eaLnBrk="0" hangingPunct="0">
              <a:lnSpc>
                <a:spcPts val="1600"/>
              </a:lnSpc>
            </a:pPr>
            <a:r>
              <a:rPr lang="en-US" sz="1400" b="1" dirty="0" smtClean="0">
                <a:solidFill>
                  <a:srgbClr val="000000"/>
                </a:solidFill>
                <a:latin typeface="Arial"/>
                <a:ea typeface="ＭＳ Ｐゴシック" charset="0"/>
              </a:rPr>
              <a:t>(encloses cytoplasm)</a:t>
            </a:r>
            <a:endParaRPr lang="en-US" sz="1400" b="1" dirty="0">
              <a:solidFill>
                <a:srgbClr val="000000"/>
              </a:solidFill>
              <a:latin typeface="Arial"/>
              <a:ea typeface="ＭＳ Ｐゴシック" charset="0"/>
            </a:endParaRPr>
          </a:p>
        </p:txBody>
      </p:sp>
      <p:sp>
        <p:nvSpPr>
          <p:cNvPr id="15" name="TextBox 4"/>
          <p:cNvSpPr txBox="1">
            <a:spLocks noChangeArrowheads="1"/>
          </p:cNvSpPr>
          <p:nvPr/>
        </p:nvSpPr>
        <p:spPr bwMode="auto">
          <a:xfrm>
            <a:off x="4970249" y="2104229"/>
            <a:ext cx="1510029"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Arial"/>
                <a:ea typeface="ＭＳ Ｐゴシック" charset="0"/>
              </a:rPr>
              <a:t>Cell wall</a:t>
            </a:r>
          </a:p>
          <a:p>
            <a:pPr algn="ctr" eaLnBrk="0" hangingPunct="0">
              <a:lnSpc>
                <a:spcPts val="1600"/>
              </a:lnSpc>
            </a:pPr>
            <a:r>
              <a:rPr lang="en-US" sz="1400" b="1" dirty="0" smtClean="0">
                <a:solidFill>
                  <a:srgbClr val="000000"/>
                </a:solidFill>
                <a:latin typeface="Arial"/>
                <a:ea typeface="ＭＳ Ｐゴシック" charset="0"/>
              </a:rPr>
              <a:t>(provides rigidity)</a:t>
            </a:r>
            <a:endParaRPr lang="en-US" sz="1400" b="1" dirty="0">
              <a:solidFill>
                <a:srgbClr val="000000"/>
              </a:solidFill>
              <a:latin typeface="Arial"/>
              <a:ea typeface="ＭＳ Ｐゴシック" charset="0"/>
            </a:endParaRPr>
          </a:p>
        </p:txBody>
      </p:sp>
      <p:sp>
        <p:nvSpPr>
          <p:cNvPr id="16" name="TextBox 6"/>
          <p:cNvSpPr txBox="1">
            <a:spLocks noChangeArrowheads="1"/>
          </p:cNvSpPr>
          <p:nvPr/>
        </p:nvSpPr>
        <p:spPr bwMode="auto">
          <a:xfrm>
            <a:off x="4908225" y="2615007"/>
            <a:ext cx="74379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Arial"/>
                <a:ea typeface="ＭＳ Ｐゴシック" charset="0"/>
              </a:rPr>
              <a:t>Capsule</a:t>
            </a:r>
          </a:p>
          <a:p>
            <a:pPr algn="ctr" eaLnBrk="0" hangingPunct="0">
              <a:lnSpc>
                <a:spcPts val="1600"/>
              </a:lnSpc>
            </a:pPr>
            <a:r>
              <a:rPr lang="en-US" sz="1400" b="1" dirty="0" smtClean="0">
                <a:solidFill>
                  <a:srgbClr val="000000"/>
                </a:solidFill>
                <a:latin typeface="Arial"/>
                <a:ea typeface="ＭＳ Ｐゴシック" charset="0"/>
              </a:rPr>
              <a:t> (sticky</a:t>
            </a:r>
          </a:p>
          <a:p>
            <a:pPr algn="ctr" eaLnBrk="0" hangingPunct="0">
              <a:lnSpc>
                <a:spcPts val="1600"/>
              </a:lnSpc>
            </a:pPr>
            <a:r>
              <a:rPr lang="en-US" sz="1400" b="1" dirty="0" smtClean="0">
                <a:solidFill>
                  <a:srgbClr val="000000"/>
                </a:solidFill>
                <a:latin typeface="Arial"/>
                <a:ea typeface="ＭＳ Ｐゴシック" charset="0"/>
              </a:rPr>
              <a:t> coating)</a:t>
            </a:r>
            <a:endParaRPr lang="en-US" sz="1400" b="1" dirty="0">
              <a:solidFill>
                <a:srgbClr val="000000"/>
              </a:solidFill>
              <a:latin typeface="Arial"/>
              <a:ea typeface="ＭＳ Ｐゴシック" charset="0"/>
            </a:endParaRPr>
          </a:p>
        </p:txBody>
      </p:sp>
      <p:sp>
        <p:nvSpPr>
          <p:cNvPr id="17" name="TextBox 9"/>
          <p:cNvSpPr txBox="1">
            <a:spLocks noChangeArrowheads="1"/>
          </p:cNvSpPr>
          <p:nvPr/>
        </p:nvSpPr>
        <p:spPr bwMode="auto">
          <a:xfrm>
            <a:off x="7492579" y="3082250"/>
            <a:ext cx="1330492"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Arial"/>
                <a:ea typeface="ＭＳ Ｐゴシック" charset="0"/>
              </a:rPr>
              <a:t>Flagella</a:t>
            </a:r>
          </a:p>
          <a:p>
            <a:pPr algn="ctr" eaLnBrk="0" hangingPunct="0">
              <a:lnSpc>
                <a:spcPts val="1600"/>
              </a:lnSpc>
            </a:pPr>
            <a:r>
              <a:rPr lang="en-US" sz="1400" b="1" dirty="0" smtClean="0">
                <a:solidFill>
                  <a:srgbClr val="000000"/>
                </a:solidFill>
                <a:latin typeface="Arial"/>
                <a:ea typeface="ＭＳ Ｐゴシック" charset="0"/>
              </a:rPr>
              <a:t>(for propulsion)</a:t>
            </a:r>
            <a:endParaRPr lang="en-US" sz="1400" b="1" dirty="0">
              <a:solidFill>
                <a:srgbClr val="000000"/>
              </a:solidFill>
              <a:latin typeface="Arial"/>
              <a:ea typeface="ＭＳ Ｐゴシック" charset="0"/>
            </a:endParaRPr>
          </a:p>
        </p:txBody>
      </p:sp>
      <p:sp>
        <p:nvSpPr>
          <p:cNvPr id="18" name="TextBox 11"/>
          <p:cNvSpPr txBox="1">
            <a:spLocks noChangeArrowheads="1"/>
          </p:cNvSpPr>
          <p:nvPr/>
        </p:nvSpPr>
        <p:spPr bwMode="auto">
          <a:xfrm>
            <a:off x="7021420" y="3620689"/>
            <a:ext cx="1787349"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Ribosomes</a:t>
            </a:r>
          </a:p>
          <a:p>
            <a:pPr eaLnBrk="0" hangingPunct="0">
              <a:lnSpc>
                <a:spcPts val="1600"/>
              </a:lnSpc>
            </a:pPr>
            <a:r>
              <a:rPr lang="en-US" sz="1400" b="1" dirty="0" smtClean="0">
                <a:solidFill>
                  <a:srgbClr val="000000"/>
                </a:solidFill>
                <a:latin typeface="Arial"/>
                <a:ea typeface="ＭＳ Ｐゴシック" charset="0"/>
              </a:rPr>
              <a:t>(synthesize proteins)</a:t>
            </a:r>
            <a:endParaRPr lang="en-US" sz="1400" b="1" dirty="0">
              <a:solidFill>
                <a:srgbClr val="000000"/>
              </a:solidFill>
              <a:latin typeface="Arial"/>
              <a:ea typeface="ＭＳ Ｐゴシック" charset="0"/>
            </a:endParaRPr>
          </a:p>
        </p:txBody>
      </p:sp>
      <p:sp>
        <p:nvSpPr>
          <p:cNvPr id="19" name="TextBox 13"/>
          <p:cNvSpPr txBox="1">
            <a:spLocks noChangeArrowheads="1"/>
          </p:cNvSpPr>
          <p:nvPr/>
        </p:nvSpPr>
        <p:spPr bwMode="auto">
          <a:xfrm>
            <a:off x="6083208" y="4203301"/>
            <a:ext cx="199894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Nucleoid (contains</a:t>
            </a:r>
          </a:p>
          <a:p>
            <a:pPr eaLnBrk="0" hangingPunct="0">
              <a:lnSpc>
                <a:spcPts val="1600"/>
              </a:lnSpc>
            </a:pPr>
            <a:r>
              <a:rPr lang="en-US" sz="1400" b="1" dirty="0" smtClean="0">
                <a:solidFill>
                  <a:srgbClr val="000000"/>
                </a:solidFill>
                <a:latin typeface="Arial"/>
                <a:ea typeface="ＭＳ Ｐゴシック" charset="0"/>
              </a:rPr>
              <a:t>single circular bacterial</a:t>
            </a:r>
          </a:p>
          <a:p>
            <a:pPr eaLnBrk="0" hangingPunct="0">
              <a:lnSpc>
                <a:spcPts val="1600"/>
              </a:lnSpc>
            </a:pPr>
            <a:r>
              <a:rPr lang="en-US" sz="1400" b="1" dirty="0" smtClean="0">
                <a:solidFill>
                  <a:srgbClr val="000000"/>
                </a:solidFill>
                <a:latin typeface="Arial"/>
                <a:ea typeface="ＭＳ Ｐゴシック" charset="0"/>
              </a:rPr>
              <a:t>chromosome)</a:t>
            </a:r>
            <a:endParaRPr lang="en-US" sz="1400" b="1" dirty="0">
              <a:solidFill>
                <a:srgbClr val="000000"/>
              </a:solidFill>
              <a:latin typeface="Arial"/>
              <a:ea typeface="ＭＳ Ｐゴシック" charset="0"/>
            </a:endParaRPr>
          </a:p>
        </p:txBody>
      </p:sp>
      <p:sp>
        <p:nvSpPr>
          <p:cNvPr id="20" name="TextBox 19"/>
          <p:cNvSpPr txBox="1"/>
          <p:nvPr/>
        </p:nvSpPr>
        <p:spPr>
          <a:xfrm>
            <a:off x="4441520" y="3946963"/>
            <a:ext cx="153888" cy="889667"/>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000" b="1" dirty="0" smtClean="0">
                <a:solidFill>
                  <a:srgbClr val="FFFFFF"/>
                </a:solidFill>
                <a:latin typeface="Arial"/>
                <a:ea typeface="ＭＳ Ｐゴシック" charset="0"/>
              </a:rPr>
              <a:t>Colorized</a:t>
            </a:r>
            <a:r>
              <a:rPr lang="en-US" sz="1000" b="1" dirty="0">
                <a:solidFill>
                  <a:srgbClr val="FFFFFF"/>
                </a:solidFill>
                <a:latin typeface="Arial"/>
                <a:ea typeface="ＭＳ Ｐゴシック" charset="0"/>
              </a:rPr>
              <a:t> TEM</a:t>
            </a:r>
          </a:p>
        </p:txBody>
      </p:sp>
      <p:sp>
        <p:nvSpPr>
          <p:cNvPr id="21" name="TextBox 17"/>
          <p:cNvSpPr txBox="1">
            <a:spLocks noChangeArrowheads="1"/>
          </p:cNvSpPr>
          <p:nvPr/>
        </p:nvSpPr>
        <p:spPr bwMode="auto">
          <a:xfrm>
            <a:off x="4929889" y="4902597"/>
            <a:ext cx="13320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Arial"/>
                <a:ea typeface="ＭＳ Ｐゴシック" charset="0"/>
              </a:rPr>
              <a:t>Pili (attachment</a:t>
            </a:r>
          </a:p>
          <a:p>
            <a:pPr eaLnBrk="0" hangingPunct="0"/>
            <a:r>
              <a:rPr lang="en-US" sz="1400" b="1" dirty="0" smtClean="0">
                <a:solidFill>
                  <a:srgbClr val="000000"/>
                </a:solidFill>
                <a:latin typeface="Arial"/>
                <a:ea typeface="ＭＳ Ｐゴシック" charset="0"/>
              </a:rPr>
              <a:t>structures)</a:t>
            </a:r>
            <a:endParaRPr lang="en-US" sz="1400" b="1" dirty="0">
              <a:solidFill>
                <a:srgbClr val="000000"/>
              </a:solidFill>
              <a:latin typeface="Arial"/>
              <a:ea typeface="ＭＳ Ｐゴシック" charset="0"/>
            </a:endParaRPr>
          </a:p>
        </p:txBody>
      </p:sp>
      <p:sp>
        <p:nvSpPr>
          <p:cNvPr id="22" name="Rectangle 21"/>
          <p:cNvSpPr/>
          <p:nvPr/>
        </p:nvSpPr>
        <p:spPr>
          <a:xfrm>
            <a:off x="572366" y="301752"/>
            <a:ext cx="3935373" cy="646331"/>
          </a:xfrm>
          <a:prstGeom prst="rect">
            <a:avLst/>
          </a:prstGeom>
        </p:spPr>
        <p:txBody>
          <a:bodyPr wrap="none">
            <a:spAutoFit/>
          </a:bodyPr>
          <a:lstStyle/>
          <a:p>
            <a:r>
              <a:rPr lang="en-US" altLang="zh-CN" sz="3600" b="1" dirty="0">
                <a:solidFill>
                  <a:srgbClr val="FF0000"/>
                </a:solidFill>
                <a:latin typeface="Cambria" panose="02040503050406030204" pitchFamily="18" charset="0"/>
                <a:ea typeface="ＭＳ Ｐゴシック" charset="0"/>
                <a:cs typeface="Arial" pitchFamily="34" charset="0"/>
              </a:rPr>
              <a:t>A prokaryotic cell</a:t>
            </a:r>
            <a:endParaRPr lang="zh-CN" altLang="en-US" sz="3600"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257396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237488" y="204216"/>
            <a:ext cx="6669024" cy="6449568"/>
          </a:xfrm>
          <a:prstGeom prst="rect">
            <a:avLst/>
          </a:prstGeom>
          <a:noFill/>
          <a:ln>
            <a:noFill/>
          </a:ln>
        </p:spPr>
      </p:pic>
      <p:sp>
        <p:nvSpPr>
          <p:cNvPr id="3" name="Freeform 2"/>
          <p:cNvSpPr/>
          <p:nvPr/>
        </p:nvSpPr>
        <p:spPr bwMode="auto">
          <a:xfrm flipH="1" flipV="1">
            <a:off x="2183393" y="3124200"/>
            <a:ext cx="356605" cy="49351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flipV="1">
            <a:off x="2986088" y="1938336"/>
            <a:ext cx="608011" cy="113109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V="1">
            <a:off x="4090988" y="1057275"/>
            <a:ext cx="376237" cy="181213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a:off x="5574506" y="2801540"/>
            <a:ext cx="640556" cy="22740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a:off x="5836443" y="1938336"/>
            <a:ext cx="378619" cy="109061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Freeform 8"/>
          <p:cNvSpPr/>
          <p:nvPr/>
        </p:nvSpPr>
        <p:spPr bwMode="auto">
          <a:xfrm>
            <a:off x="4002086" y="3576640"/>
            <a:ext cx="865187" cy="38099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0" name="Freeform 9"/>
          <p:cNvSpPr/>
          <p:nvPr/>
        </p:nvSpPr>
        <p:spPr bwMode="auto">
          <a:xfrm>
            <a:off x="3869531" y="3687369"/>
            <a:ext cx="997743" cy="27265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Freeform 10"/>
          <p:cNvSpPr/>
          <p:nvPr/>
        </p:nvSpPr>
        <p:spPr bwMode="auto">
          <a:xfrm>
            <a:off x="3362325" y="3636764"/>
            <a:ext cx="463549" cy="116383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2" name="Freeform 11"/>
          <p:cNvSpPr/>
          <p:nvPr/>
        </p:nvSpPr>
        <p:spPr bwMode="auto">
          <a:xfrm flipH="1">
            <a:off x="2314152" y="5141119"/>
            <a:ext cx="283791" cy="79057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3" name="Freeform 12"/>
          <p:cNvSpPr/>
          <p:nvPr/>
        </p:nvSpPr>
        <p:spPr bwMode="auto">
          <a:xfrm>
            <a:off x="2052638" y="5349113"/>
            <a:ext cx="261514" cy="58020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4" name="TextBox 2"/>
          <p:cNvSpPr txBox="1">
            <a:spLocks noChangeArrowheads="1"/>
          </p:cNvSpPr>
          <p:nvPr/>
        </p:nvSpPr>
        <p:spPr bwMode="auto">
          <a:xfrm>
            <a:off x="2881125" y="402501"/>
            <a:ext cx="287578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2400"/>
              </a:lnSpc>
            </a:pPr>
            <a:r>
              <a:rPr lang="en-US" sz="2200" b="1" dirty="0" smtClean="0">
                <a:solidFill>
                  <a:srgbClr val="000000"/>
                </a:solidFill>
                <a:latin typeface="Arial"/>
                <a:ea typeface="ＭＳ Ｐゴシック" charset="0"/>
              </a:rPr>
              <a:t>Plasma membrane</a:t>
            </a:r>
          </a:p>
          <a:p>
            <a:pPr algn="r" eaLnBrk="0" hangingPunct="0">
              <a:lnSpc>
                <a:spcPts val="2400"/>
              </a:lnSpc>
            </a:pPr>
            <a:r>
              <a:rPr lang="en-US" sz="2200" b="1" dirty="0" smtClean="0">
                <a:solidFill>
                  <a:srgbClr val="000000"/>
                </a:solidFill>
                <a:latin typeface="Arial"/>
                <a:ea typeface="ＭＳ Ｐゴシック" charset="0"/>
              </a:rPr>
              <a:t>(encloses cytoplasm)</a:t>
            </a:r>
            <a:endParaRPr lang="en-US" sz="2200" b="1" dirty="0">
              <a:solidFill>
                <a:srgbClr val="000000"/>
              </a:solidFill>
              <a:latin typeface="Arial"/>
              <a:ea typeface="ＭＳ Ｐゴシック" charset="0"/>
            </a:endParaRPr>
          </a:p>
        </p:txBody>
      </p:sp>
      <p:sp>
        <p:nvSpPr>
          <p:cNvPr id="15" name="TextBox 4"/>
          <p:cNvSpPr txBox="1">
            <a:spLocks noChangeArrowheads="1"/>
          </p:cNvSpPr>
          <p:nvPr/>
        </p:nvSpPr>
        <p:spPr bwMode="auto">
          <a:xfrm>
            <a:off x="1625519" y="1281180"/>
            <a:ext cx="238847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400"/>
              </a:lnSpc>
            </a:pPr>
            <a:r>
              <a:rPr lang="en-US" sz="2200" b="1" dirty="0" smtClean="0">
                <a:solidFill>
                  <a:srgbClr val="000000"/>
                </a:solidFill>
                <a:latin typeface="Arial"/>
                <a:ea typeface="ＭＳ Ｐゴシック" charset="0"/>
              </a:rPr>
              <a:t>Cell wall</a:t>
            </a:r>
          </a:p>
          <a:p>
            <a:pPr algn="ctr" eaLnBrk="0" hangingPunct="0">
              <a:lnSpc>
                <a:spcPts val="2400"/>
              </a:lnSpc>
            </a:pPr>
            <a:r>
              <a:rPr lang="en-US" sz="2200" b="1" dirty="0" smtClean="0">
                <a:solidFill>
                  <a:srgbClr val="000000"/>
                </a:solidFill>
                <a:latin typeface="Arial"/>
                <a:ea typeface="ＭＳ Ｐゴシック" charset="0"/>
              </a:rPr>
              <a:t>(provides rigidity)</a:t>
            </a:r>
            <a:endParaRPr lang="en-US" sz="2200" b="1" dirty="0">
              <a:solidFill>
                <a:srgbClr val="000000"/>
              </a:solidFill>
              <a:latin typeface="Arial"/>
              <a:ea typeface="ＭＳ Ｐゴシック" charset="0"/>
            </a:endParaRPr>
          </a:p>
        </p:txBody>
      </p:sp>
      <p:sp>
        <p:nvSpPr>
          <p:cNvPr id="16" name="TextBox 6"/>
          <p:cNvSpPr txBox="1">
            <a:spLocks noChangeArrowheads="1"/>
          </p:cNvSpPr>
          <p:nvPr/>
        </p:nvSpPr>
        <p:spPr bwMode="auto">
          <a:xfrm>
            <a:off x="1422806" y="2190820"/>
            <a:ext cx="117981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400"/>
              </a:lnSpc>
            </a:pPr>
            <a:r>
              <a:rPr lang="en-US" sz="2200" b="1" dirty="0" smtClean="0">
                <a:solidFill>
                  <a:srgbClr val="000000"/>
                </a:solidFill>
                <a:latin typeface="Arial"/>
                <a:ea typeface="ＭＳ Ｐゴシック" charset="0"/>
              </a:rPr>
              <a:t>Capsule</a:t>
            </a:r>
          </a:p>
          <a:p>
            <a:pPr algn="ctr" eaLnBrk="0" hangingPunct="0">
              <a:lnSpc>
                <a:spcPts val="2400"/>
              </a:lnSpc>
            </a:pPr>
            <a:r>
              <a:rPr lang="en-US" sz="2200" b="1" dirty="0" smtClean="0">
                <a:solidFill>
                  <a:srgbClr val="000000"/>
                </a:solidFill>
                <a:latin typeface="Arial"/>
                <a:ea typeface="ＭＳ Ｐゴシック" charset="0"/>
              </a:rPr>
              <a:t> (sticky</a:t>
            </a:r>
          </a:p>
          <a:p>
            <a:pPr algn="ctr" eaLnBrk="0" hangingPunct="0">
              <a:lnSpc>
                <a:spcPts val="2400"/>
              </a:lnSpc>
            </a:pPr>
            <a:r>
              <a:rPr lang="en-US" sz="2200" b="1" dirty="0" smtClean="0">
                <a:solidFill>
                  <a:srgbClr val="000000"/>
                </a:solidFill>
                <a:latin typeface="Arial"/>
                <a:ea typeface="ＭＳ Ｐゴシック" charset="0"/>
              </a:rPr>
              <a:t> coating)</a:t>
            </a:r>
            <a:endParaRPr lang="en-US" sz="2200" b="1" dirty="0">
              <a:solidFill>
                <a:srgbClr val="000000"/>
              </a:solidFill>
              <a:latin typeface="Arial"/>
              <a:ea typeface="ＭＳ Ｐゴシック" charset="0"/>
            </a:endParaRPr>
          </a:p>
        </p:txBody>
      </p:sp>
      <p:sp>
        <p:nvSpPr>
          <p:cNvPr id="17" name="TextBox 9"/>
          <p:cNvSpPr txBox="1">
            <a:spLocks noChangeArrowheads="1"/>
          </p:cNvSpPr>
          <p:nvPr/>
        </p:nvSpPr>
        <p:spPr bwMode="auto">
          <a:xfrm>
            <a:off x="5769761" y="2898919"/>
            <a:ext cx="210634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400"/>
              </a:lnSpc>
            </a:pPr>
            <a:r>
              <a:rPr lang="en-US" sz="2200" b="1" dirty="0" smtClean="0">
                <a:solidFill>
                  <a:srgbClr val="000000"/>
                </a:solidFill>
                <a:latin typeface="Arial"/>
                <a:ea typeface="ＭＳ Ｐゴシック" charset="0"/>
              </a:rPr>
              <a:t>Flagella</a:t>
            </a:r>
          </a:p>
          <a:p>
            <a:pPr algn="ctr" eaLnBrk="0" hangingPunct="0">
              <a:lnSpc>
                <a:spcPts val="2400"/>
              </a:lnSpc>
            </a:pPr>
            <a:r>
              <a:rPr lang="en-US" sz="2200" b="1" dirty="0" smtClean="0">
                <a:solidFill>
                  <a:srgbClr val="000000"/>
                </a:solidFill>
                <a:latin typeface="Arial"/>
                <a:ea typeface="ＭＳ Ｐゴシック" charset="0"/>
              </a:rPr>
              <a:t>(for propulsion)</a:t>
            </a:r>
            <a:endParaRPr lang="en-US" sz="2200" b="1" dirty="0">
              <a:solidFill>
                <a:srgbClr val="000000"/>
              </a:solidFill>
              <a:latin typeface="Arial"/>
              <a:ea typeface="ＭＳ Ｐゴシック" charset="0"/>
            </a:endParaRPr>
          </a:p>
        </p:txBody>
      </p:sp>
      <p:sp>
        <p:nvSpPr>
          <p:cNvPr id="18" name="TextBox 11"/>
          <p:cNvSpPr txBox="1">
            <a:spLocks noChangeArrowheads="1"/>
          </p:cNvSpPr>
          <p:nvPr/>
        </p:nvSpPr>
        <p:spPr bwMode="auto">
          <a:xfrm>
            <a:off x="4937918" y="3822770"/>
            <a:ext cx="282930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400"/>
              </a:lnSpc>
            </a:pPr>
            <a:r>
              <a:rPr lang="en-US" sz="2200" b="1" dirty="0" smtClean="0">
                <a:solidFill>
                  <a:srgbClr val="000000"/>
                </a:solidFill>
                <a:latin typeface="Arial"/>
                <a:ea typeface="ＭＳ Ｐゴシック" charset="0"/>
              </a:rPr>
              <a:t>Ribosomes</a:t>
            </a:r>
          </a:p>
          <a:p>
            <a:pPr eaLnBrk="0" hangingPunct="0">
              <a:lnSpc>
                <a:spcPts val="2400"/>
              </a:lnSpc>
            </a:pPr>
            <a:r>
              <a:rPr lang="en-US" sz="2200" b="1" dirty="0" smtClean="0">
                <a:solidFill>
                  <a:srgbClr val="000000"/>
                </a:solidFill>
                <a:latin typeface="Arial"/>
                <a:ea typeface="ＭＳ Ｐゴシック" charset="0"/>
              </a:rPr>
              <a:t>(synthesize proteins)</a:t>
            </a:r>
            <a:endParaRPr lang="en-US" sz="2200" b="1" dirty="0">
              <a:solidFill>
                <a:srgbClr val="000000"/>
              </a:solidFill>
              <a:latin typeface="Arial"/>
              <a:ea typeface="ＭＳ Ｐゴシック" charset="0"/>
            </a:endParaRPr>
          </a:p>
        </p:txBody>
      </p:sp>
      <p:sp>
        <p:nvSpPr>
          <p:cNvPr id="19" name="TextBox 13"/>
          <p:cNvSpPr txBox="1">
            <a:spLocks noChangeArrowheads="1"/>
          </p:cNvSpPr>
          <p:nvPr/>
        </p:nvSpPr>
        <p:spPr bwMode="auto">
          <a:xfrm>
            <a:off x="3365499" y="4802258"/>
            <a:ext cx="31563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400"/>
              </a:lnSpc>
            </a:pPr>
            <a:r>
              <a:rPr lang="en-US" sz="2200" b="1" dirty="0" smtClean="0">
                <a:solidFill>
                  <a:srgbClr val="000000"/>
                </a:solidFill>
                <a:latin typeface="Arial"/>
                <a:ea typeface="ＭＳ Ｐゴシック" charset="0"/>
              </a:rPr>
              <a:t>Nucleoid (contains</a:t>
            </a:r>
          </a:p>
          <a:p>
            <a:pPr eaLnBrk="0" hangingPunct="0">
              <a:lnSpc>
                <a:spcPts val="2400"/>
              </a:lnSpc>
            </a:pPr>
            <a:r>
              <a:rPr lang="en-US" sz="2200" b="1" dirty="0" smtClean="0">
                <a:solidFill>
                  <a:srgbClr val="000000"/>
                </a:solidFill>
                <a:latin typeface="Arial"/>
                <a:ea typeface="ＭＳ Ｐゴシック" charset="0"/>
              </a:rPr>
              <a:t>single circular bacterial</a:t>
            </a:r>
          </a:p>
          <a:p>
            <a:pPr eaLnBrk="0" hangingPunct="0">
              <a:lnSpc>
                <a:spcPts val="2400"/>
              </a:lnSpc>
            </a:pPr>
            <a:r>
              <a:rPr lang="en-US" sz="2200" b="1" dirty="0" smtClean="0">
                <a:solidFill>
                  <a:srgbClr val="000000"/>
                </a:solidFill>
                <a:latin typeface="Arial"/>
                <a:ea typeface="ＭＳ Ｐゴシック" charset="0"/>
              </a:rPr>
              <a:t>chromosome)</a:t>
            </a:r>
            <a:endParaRPr lang="en-US" sz="2200" b="1" dirty="0">
              <a:solidFill>
                <a:srgbClr val="000000"/>
              </a:solidFill>
              <a:latin typeface="Arial"/>
              <a:ea typeface="ＭＳ Ｐゴシック" charset="0"/>
            </a:endParaRPr>
          </a:p>
        </p:txBody>
      </p:sp>
      <p:sp>
        <p:nvSpPr>
          <p:cNvPr id="20" name="TextBox 16"/>
          <p:cNvSpPr txBox="1">
            <a:spLocks noChangeArrowheads="1"/>
          </p:cNvSpPr>
          <p:nvPr/>
        </p:nvSpPr>
        <p:spPr bwMode="auto">
          <a:xfrm>
            <a:off x="1450181" y="5979389"/>
            <a:ext cx="210474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400"/>
              </a:lnSpc>
            </a:pPr>
            <a:r>
              <a:rPr lang="en-US" sz="2200" b="1" dirty="0" smtClean="0">
                <a:solidFill>
                  <a:srgbClr val="000000"/>
                </a:solidFill>
                <a:latin typeface="Arial"/>
                <a:ea typeface="ＭＳ Ｐゴシック" charset="0"/>
              </a:rPr>
              <a:t>Pili (attachment</a:t>
            </a:r>
          </a:p>
          <a:p>
            <a:pPr eaLnBrk="0" hangingPunct="0">
              <a:lnSpc>
                <a:spcPts val="2400"/>
              </a:lnSpc>
            </a:pPr>
            <a:r>
              <a:rPr lang="en-US" sz="2200" b="1" dirty="0" smtClean="0">
                <a:solidFill>
                  <a:srgbClr val="000000"/>
                </a:solidFill>
                <a:latin typeface="Arial"/>
                <a:ea typeface="ＭＳ Ｐゴシック" charset="0"/>
              </a:rPr>
              <a:t>structures)</a:t>
            </a:r>
            <a:endParaRPr lang="en-US" sz="2200" b="1" dirty="0">
              <a:solidFill>
                <a:srgbClr val="000000"/>
              </a:solidFill>
              <a:latin typeface="Arial"/>
              <a:ea typeface="ＭＳ Ｐゴシック" charset="0"/>
            </a:endParaRPr>
          </a:p>
        </p:txBody>
      </p:sp>
      <p:sp>
        <p:nvSpPr>
          <p:cNvPr id="21" name="文本框 20"/>
          <p:cNvSpPr txBox="1"/>
          <p:nvPr/>
        </p:nvSpPr>
        <p:spPr>
          <a:xfrm>
            <a:off x="4970249" y="6032315"/>
            <a:ext cx="3825086" cy="400110"/>
          </a:xfrm>
          <a:prstGeom prst="rect">
            <a:avLst/>
          </a:prstGeom>
          <a:noFill/>
        </p:spPr>
        <p:txBody>
          <a:bodyPr wrap="none" rtlCol="0">
            <a:spAutoFit/>
          </a:bodyPr>
          <a:lstStyle/>
          <a:p>
            <a:r>
              <a:rPr lang="zh-CN" altLang="en-US" sz="2000" b="1" dirty="0" smtClean="0">
                <a:solidFill>
                  <a:srgbClr val="FF0000"/>
                </a:solidFill>
                <a:latin typeface="Cambria" panose="02040503050406030204" pitchFamily="18" charset="0"/>
                <a:ea typeface="楷体" panose="02010609060101010101" pitchFamily="49" charset="-122"/>
              </a:rPr>
              <a:t>（</a:t>
            </a:r>
            <a:r>
              <a:rPr lang="en-US" altLang="zh-CN" sz="2000" b="1" dirty="0" smtClean="0">
                <a:solidFill>
                  <a:srgbClr val="FF0000"/>
                </a:solidFill>
                <a:latin typeface="Cambria" panose="02040503050406030204" pitchFamily="18" charset="0"/>
                <a:ea typeface="Cambria Math" panose="02040503050406030204" pitchFamily="18" charset="0"/>
              </a:rPr>
              <a:t>Pili：</a:t>
            </a:r>
            <a:r>
              <a:rPr lang="zh-CN" altLang="en-US" sz="2000" b="1" dirty="0" smtClean="0">
                <a:solidFill>
                  <a:srgbClr val="FF0000"/>
                </a:solidFill>
                <a:latin typeface="Cambria" panose="02040503050406030204" pitchFamily="18" charset="0"/>
                <a:ea typeface="楷体" panose="02010609060101010101" pitchFamily="49" charset="-122"/>
              </a:rPr>
              <a:t>菌毛；</a:t>
            </a:r>
            <a:r>
              <a:rPr lang="en-US" altLang="zh-CN" sz="2000" b="1" dirty="0" smtClean="0">
                <a:solidFill>
                  <a:srgbClr val="FF0000"/>
                </a:solidFill>
                <a:latin typeface="Cambria" panose="02040503050406030204" pitchFamily="18" charset="0"/>
                <a:ea typeface="Cambria Math" panose="02040503050406030204" pitchFamily="18" charset="0"/>
              </a:rPr>
              <a:t>Flagella：</a:t>
            </a:r>
            <a:r>
              <a:rPr lang="zh-CN" altLang="en-US" sz="2000" b="1" dirty="0" smtClean="0">
                <a:solidFill>
                  <a:srgbClr val="FF0000"/>
                </a:solidFill>
                <a:latin typeface="Cambria" panose="02040503050406030204" pitchFamily="18" charset="0"/>
                <a:ea typeface="楷体" panose="02010609060101010101" pitchFamily="49" charset="-122"/>
              </a:rPr>
              <a:t>鞭毛）</a:t>
            </a:r>
            <a:endParaRPr lang="zh-CN" altLang="en-US" sz="2000" b="1" dirty="0">
              <a:solidFill>
                <a:srgbClr val="FF0000"/>
              </a:solidFill>
              <a:latin typeface="Cambria" panose="02040503050406030204" pitchFamily="18" charset="0"/>
              <a:ea typeface="楷体" panose="02010609060101010101" pitchFamily="49" charset="-122"/>
            </a:endParaRPr>
          </a:p>
        </p:txBody>
      </p:sp>
    </p:spTree>
    <p:extLst>
      <p:ext uri="{BB962C8B-B14F-4D97-AF65-F5344CB8AC3E}">
        <p14:creationId xmlns:p14="http://schemas.microsoft.com/office/powerpoint/2010/main" val="2520906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idx="1"/>
          </p:nvPr>
        </p:nvSpPr>
        <p:spPr>
          <a:xfrm>
            <a:off x="664234" y="1509623"/>
            <a:ext cx="8166256" cy="4667340"/>
          </a:xfrm>
        </p:spPr>
        <p:txBody>
          <a:bodyPr/>
          <a:lstStyle/>
          <a:p>
            <a:r>
              <a:rPr lang="en-US" b="1" dirty="0" smtClean="0">
                <a:latin typeface="Cambria" panose="02040503050406030204" pitchFamily="18" charset="0"/>
              </a:rPr>
              <a:t>Surrounding the plasma membrane of most prokaryotic cells is a rigid </a:t>
            </a:r>
            <a:r>
              <a:rPr lang="en-US" b="1" dirty="0" smtClean="0">
                <a:solidFill>
                  <a:srgbClr val="FF0000"/>
                </a:solidFill>
                <a:latin typeface="Cambria" panose="02040503050406030204" pitchFamily="18" charset="0"/>
              </a:rPr>
              <a:t>cell wall</a:t>
            </a:r>
            <a:r>
              <a:rPr lang="en-US" b="1" dirty="0" smtClean="0">
                <a:latin typeface="Cambria" panose="02040503050406030204" pitchFamily="18" charset="0"/>
              </a:rPr>
              <a:t>, which </a:t>
            </a:r>
          </a:p>
          <a:p>
            <a:pPr lvl="1"/>
            <a:r>
              <a:rPr lang="en-US" b="1" dirty="0" smtClean="0">
                <a:latin typeface="Cambria" panose="02040503050406030204" pitchFamily="18" charset="0"/>
              </a:rPr>
              <a:t>protects the cell and </a:t>
            </a:r>
          </a:p>
          <a:p>
            <a:pPr lvl="1"/>
            <a:r>
              <a:rPr lang="en-US" b="1" dirty="0" smtClean="0">
                <a:latin typeface="Cambria" panose="02040503050406030204" pitchFamily="18" charset="0"/>
              </a:rPr>
              <a:t>helps maintain its shape. </a:t>
            </a:r>
          </a:p>
          <a:p>
            <a:r>
              <a:rPr lang="en-US" b="1" dirty="0" smtClean="0">
                <a:latin typeface="Cambria" panose="02040503050406030204" pitchFamily="18" charset="0"/>
              </a:rPr>
              <a:t>Prokaryotes can have </a:t>
            </a:r>
          </a:p>
          <a:p>
            <a:pPr lvl="1"/>
            <a:r>
              <a:rPr lang="en-US" b="1" dirty="0" smtClean="0">
                <a:latin typeface="Cambria" panose="02040503050406030204" pitchFamily="18" charset="0"/>
              </a:rPr>
              <a:t>short projections called pili, which can also attach to surfaces, and/or</a:t>
            </a:r>
          </a:p>
          <a:p>
            <a:pPr lvl="1"/>
            <a:r>
              <a:rPr lang="en-US" b="1" dirty="0" smtClean="0">
                <a:latin typeface="Cambria" panose="02040503050406030204" pitchFamily="18" charset="0"/>
              </a:rPr>
              <a:t>flagella, long projections that propel them through their liquid environment. </a:t>
            </a:r>
            <a:endParaRPr lang="en-US" b="1" dirty="0">
              <a:latin typeface="Cambria" panose="02040503050406030204" pitchFamily="18" charset="0"/>
            </a:endParaRPr>
          </a:p>
        </p:txBody>
      </p:sp>
      <p:sp>
        <p:nvSpPr>
          <p:cNvPr id="6" name="Rectangle 2"/>
          <p:cNvSpPr>
            <a:spLocks noGrp="1" noChangeArrowheads="1"/>
          </p:cNvSpPr>
          <p:nvPr>
            <p:ph type="title"/>
          </p:nvPr>
        </p:nvSpPr>
        <p:spPr>
          <a:xfrm>
            <a:off x="457200" y="443073"/>
            <a:ext cx="8442302" cy="958863"/>
          </a:xfrm>
        </p:spPr>
        <p:txBody>
          <a:bodyPr/>
          <a:lstStyle/>
          <a:p>
            <a:r>
              <a:rPr lang="en-US" sz="4000" dirty="0" smtClean="0">
                <a:solidFill>
                  <a:srgbClr val="FF0000"/>
                </a:solidFill>
                <a:latin typeface="Cambria" panose="02040503050406030204" pitchFamily="18" charset="0"/>
              </a:rPr>
              <a:t>The Two Major Categories of Cells</a:t>
            </a:r>
          </a:p>
        </p:txBody>
      </p:sp>
      <p:sp>
        <p:nvSpPr>
          <p:cNvPr id="2" name="Rectangle 1"/>
          <p:cNvSpPr/>
          <p:nvPr/>
        </p:nvSpPr>
        <p:spPr>
          <a:xfrm>
            <a:off x="328108" y="5884540"/>
            <a:ext cx="8502382" cy="400110"/>
          </a:xfrm>
          <a:prstGeom prst="rect">
            <a:avLst/>
          </a:prstGeom>
        </p:spPr>
        <p:txBody>
          <a:bodyPr wrap="square">
            <a:spAutoFit/>
          </a:bodyPr>
          <a:lstStyle/>
          <a:p>
            <a:r>
              <a:rPr lang="en-CA" altLang="zh-CN" sz="2000" b="1" dirty="0" err="1">
                <a:solidFill>
                  <a:srgbClr val="FF0000"/>
                </a:solidFill>
                <a:latin typeface="Times New Roman" panose="02020603050405020304" pitchFamily="18" charset="0"/>
                <a:ea typeface="等线" panose="02010600030101010101" pitchFamily="2" charset="-122"/>
              </a:rPr>
              <a:t>flagell</a:t>
            </a:r>
            <a:r>
              <a:rPr lang="en-US" altLang="zh-CN" sz="2000" dirty="0">
                <a:solidFill>
                  <a:srgbClr val="FF0000"/>
                </a:solidFill>
                <a:latin typeface="Times New Roman" panose="02020603050405020304" pitchFamily="18" charset="0"/>
                <a:ea typeface="等线" panose="02010600030101010101" pitchFamily="2" charset="-122"/>
              </a:rPr>
              <a:t> = whip (flagellum: a long, whip like cellular appendage that moves cells)</a:t>
            </a:r>
            <a:endParaRPr lang="zh-CN" altLang="en-US" sz="2000" dirty="0">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Cambria" panose="02040503050406030204" pitchFamily="18" charset="0"/>
              </a:rPr>
              <a:t>Video: Prokaryotic Flagella (Salmonella </a:t>
            </a:r>
            <a:r>
              <a:rPr lang="en-US" sz="2400" dirty="0" err="1" smtClean="0">
                <a:latin typeface="Cambria" panose="02040503050406030204" pitchFamily="18" charset="0"/>
              </a:rPr>
              <a:t>typhimurium</a:t>
            </a:r>
            <a:r>
              <a:rPr lang="en-US" sz="2400" dirty="0" smtClean="0">
                <a:latin typeface="Cambria" panose="02040503050406030204" pitchFamily="18" charset="0"/>
              </a:rPr>
              <a:t>)</a:t>
            </a:r>
            <a:endParaRPr lang="en-US" sz="2400" dirty="0">
              <a:latin typeface="Cambria" panose="02040503050406030204" pitchFamily="18" charset="0"/>
            </a:endParaRPr>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pic>
        <p:nvPicPr>
          <p:cNvPr id="4" name="04_04SalmonellaFlagella_SV.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5600" y="2286000"/>
            <a:ext cx="3352800" cy="2286000"/>
          </a:xfrm>
          <a:prstGeom prst="rect">
            <a:avLst/>
          </a:prstGeom>
        </p:spPr>
      </p:pic>
    </p:spTree>
    <p:extLst>
      <p:ext uri="{BB962C8B-B14F-4D97-AF65-F5344CB8AC3E}">
        <p14:creationId xmlns:p14="http://schemas.microsoft.com/office/powerpoint/2010/main" val="41109447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115568" y="588264"/>
            <a:ext cx="6912864" cy="5681472"/>
          </a:xfrm>
          <a:prstGeom prst="rect">
            <a:avLst/>
          </a:prstGeom>
        </p:spPr>
      </p:pic>
    </p:spTree>
    <p:extLst>
      <p:ext uri="{BB962C8B-B14F-4D97-AF65-F5344CB8AC3E}">
        <p14:creationId xmlns:p14="http://schemas.microsoft.com/office/powerpoint/2010/main" val="4097217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55606" y="638355"/>
            <a:ext cx="8140378" cy="642811"/>
          </a:xfrm>
        </p:spPr>
        <p:txBody>
          <a:bodyPr/>
          <a:lstStyle/>
          <a:p>
            <a:r>
              <a:rPr lang="en-US" sz="4000" dirty="0" smtClean="0">
                <a:solidFill>
                  <a:srgbClr val="FF0000"/>
                </a:solidFill>
                <a:latin typeface="Cambria" panose="02040503050406030204" pitchFamily="18" charset="0"/>
              </a:rPr>
              <a:t>An Overview of Eukaryotic Cells</a:t>
            </a:r>
          </a:p>
        </p:txBody>
      </p:sp>
      <p:sp>
        <p:nvSpPr>
          <p:cNvPr id="61443" name="Rectangle 3"/>
          <p:cNvSpPr>
            <a:spLocks noGrp="1" noChangeArrowheads="1"/>
          </p:cNvSpPr>
          <p:nvPr>
            <p:ph idx="1"/>
          </p:nvPr>
        </p:nvSpPr>
        <p:spPr>
          <a:xfrm>
            <a:off x="759124" y="1682151"/>
            <a:ext cx="8071365" cy="4494812"/>
          </a:xfrm>
        </p:spPr>
        <p:txBody>
          <a:bodyPr/>
          <a:lstStyle/>
          <a:p>
            <a:r>
              <a:rPr lang="en-US" b="1" dirty="0" smtClean="0">
                <a:latin typeface="Cambria" panose="02040503050406030204" pitchFamily="18" charset="0"/>
              </a:rPr>
              <a:t>Eukaryotic cells are fundamentally similar.</a:t>
            </a:r>
          </a:p>
          <a:p>
            <a:r>
              <a:rPr lang="en-US" b="1" dirty="0" smtClean="0">
                <a:latin typeface="Cambria" panose="02040503050406030204" pitchFamily="18" charset="0"/>
              </a:rPr>
              <a:t>The region between the nucleus and plasma membrane is the </a:t>
            </a:r>
            <a:r>
              <a:rPr lang="en-US" b="1" dirty="0" smtClean="0">
                <a:solidFill>
                  <a:srgbClr val="FF0000"/>
                </a:solidFill>
                <a:latin typeface="Cambria" panose="02040503050406030204" pitchFamily="18" charset="0"/>
              </a:rPr>
              <a:t>cytoplasm</a:t>
            </a:r>
            <a:r>
              <a:rPr lang="en-US" b="1" dirty="0" smtClean="0">
                <a:latin typeface="Cambria" panose="02040503050406030204" pitchFamily="18" charset="0"/>
              </a:rPr>
              <a:t>.</a:t>
            </a:r>
          </a:p>
          <a:p>
            <a:r>
              <a:rPr lang="en-US" b="1" dirty="0" smtClean="0">
                <a:latin typeface="Cambria" panose="02040503050406030204" pitchFamily="18" charset="0"/>
              </a:rPr>
              <a:t>The cytoplasm of a eukaryotic cell consists of various organelles suspended in the liquid cytosol.</a:t>
            </a:r>
          </a:p>
        </p:txBody>
      </p:sp>
      <p:sp>
        <p:nvSpPr>
          <p:cNvPr id="2" name="Rectangle 1"/>
          <p:cNvSpPr/>
          <p:nvPr/>
        </p:nvSpPr>
        <p:spPr>
          <a:xfrm>
            <a:off x="655605" y="4974602"/>
            <a:ext cx="8174883" cy="466603"/>
          </a:xfrm>
          <a:prstGeom prst="rect">
            <a:avLst/>
          </a:prstGeom>
        </p:spPr>
        <p:txBody>
          <a:bodyPr wrap="square">
            <a:spAutoFit/>
          </a:bodyPr>
          <a:lstStyle/>
          <a:p>
            <a:pPr>
              <a:lnSpc>
                <a:spcPts val="1400"/>
              </a:lnSpc>
              <a:spcBef>
                <a:spcPts val="500"/>
              </a:spcBef>
              <a:spcAft>
                <a:spcPts val="0"/>
              </a:spcAft>
            </a:pPr>
            <a:r>
              <a:rPr lang="en-CA" altLang="zh-CN" sz="2000" b="1" dirty="0" err="1">
                <a:solidFill>
                  <a:srgbClr val="FF0000"/>
                </a:solidFill>
                <a:latin typeface="Times New Roman" panose="02020603050405020304" pitchFamily="18" charset="0"/>
                <a:ea typeface="Arial Unicode MS"/>
              </a:rPr>
              <a:t>cyto</a:t>
            </a:r>
            <a:r>
              <a:rPr lang="en-US" altLang="zh-CN" sz="2000" dirty="0">
                <a:solidFill>
                  <a:srgbClr val="FF0000"/>
                </a:solidFill>
                <a:latin typeface="Times New Roman" panose="02020603050405020304" pitchFamily="18" charset="0"/>
                <a:ea typeface="Arial Unicode MS"/>
              </a:rPr>
              <a:t> = cell (cytoplasm</a:t>
            </a:r>
            <a:r>
              <a:rPr lang="en-US" altLang="zh-CN" sz="2000" i="1" dirty="0">
                <a:solidFill>
                  <a:srgbClr val="FF0000"/>
                </a:solidFill>
                <a:latin typeface="Times New Roman" panose="02020603050405020304" pitchFamily="18" charset="0"/>
                <a:ea typeface="Arial Unicode MS"/>
              </a:rPr>
              <a:t>:</a:t>
            </a:r>
            <a:r>
              <a:rPr lang="en-US" altLang="zh-CN" sz="2000" dirty="0">
                <a:solidFill>
                  <a:srgbClr val="FF0000"/>
                </a:solidFill>
                <a:latin typeface="Times New Roman" panose="02020603050405020304" pitchFamily="18" charset="0"/>
                <a:ea typeface="Arial Unicode MS"/>
              </a:rPr>
              <a:t> cell region between the nucleus and the plasma membrane)</a:t>
            </a:r>
            <a:endParaRPr lang="zh-CN" altLang="zh-CN" sz="2000" dirty="0">
              <a:solidFill>
                <a:srgbClr val="FF0000"/>
              </a:solidFill>
              <a:latin typeface="Times New Roman" panose="02020603050405020304" pitchFamily="18" charset="0"/>
              <a:ea typeface="Arial Unicode M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9125" y="672860"/>
            <a:ext cx="8192134" cy="813842"/>
          </a:xfrm>
        </p:spPr>
        <p:txBody>
          <a:bodyPr/>
          <a:lstStyle/>
          <a:p>
            <a:r>
              <a:rPr lang="en-US" sz="4000" dirty="0" smtClean="0">
                <a:solidFill>
                  <a:srgbClr val="FF0000"/>
                </a:solidFill>
                <a:latin typeface="Cambria" panose="02040503050406030204" pitchFamily="18" charset="0"/>
              </a:rPr>
              <a:t>An Overview of Eukaryotic Cells</a:t>
            </a:r>
            <a:endParaRPr lang="en-US" sz="4000" dirty="0">
              <a:solidFill>
                <a:srgbClr val="FF0000"/>
              </a:solidFill>
              <a:latin typeface="Cambria" panose="02040503050406030204" pitchFamily="18" charset="0"/>
            </a:endParaRPr>
          </a:p>
        </p:txBody>
      </p:sp>
      <p:sp>
        <p:nvSpPr>
          <p:cNvPr id="9" name="Content Placeholder 8"/>
          <p:cNvSpPr>
            <a:spLocks noGrp="1"/>
          </p:cNvSpPr>
          <p:nvPr>
            <p:ph idx="1"/>
          </p:nvPr>
        </p:nvSpPr>
        <p:spPr>
          <a:xfrm>
            <a:off x="828136" y="1630392"/>
            <a:ext cx="8002354" cy="4805364"/>
          </a:xfrm>
        </p:spPr>
        <p:txBody>
          <a:bodyPr/>
          <a:lstStyle/>
          <a:p>
            <a:r>
              <a:rPr lang="en-US" b="1" dirty="0" smtClean="0">
                <a:latin typeface="Cambria" panose="02040503050406030204" pitchFamily="18" charset="0"/>
              </a:rPr>
              <a:t>Most organelles are found in both animal and plant cells. But there are some important differences.</a:t>
            </a:r>
          </a:p>
          <a:p>
            <a:pPr lvl="1"/>
            <a:r>
              <a:rPr lang="en-US" b="1" dirty="0" smtClean="0">
                <a:latin typeface="Cambria" panose="02040503050406030204" pitchFamily="18" charset="0"/>
              </a:rPr>
              <a:t>Only plant cells have chloroplasts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叶绿体</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(where photosynthesis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光合作用</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occurs).</a:t>
            </a:r>
          </a:p>
          <a:p>
            <a:pPr lvl="1"/>
            <a:r>
              <a:rPr lang="en-US" b="1" dirty="0" smtClean="0">
                <a:latin typeface="Cambria" panose="02040503050406030204" pitchFamily="18" charset="0"/>
              </a:rPr>
              <a:t>Only animal cells have lysosomes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溶酶体</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(bubbles of digestive enzymes surrounded by membranes).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BioFlix</a:t>
            </a:r>
            <a:r>
              <a:rPr lang="en-US" dirty="0" smtClean="0"/>
              <a:t> Animation: Tour of an Animal Cell </a:t>
            </a:r>
            <a:br>
              <a:rPr lang="en-US" dirty="0" smtClean="0"/>
            </a:br>
            <a:endParaRPr lang="en-US" dirty="0"/>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pic>
        <p:nvPicPr>
          <p:cNvPr id="5" name="TourofanAnimalCel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7979926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BioFlix</a:t>
            </a:r>
            <a:r>
              <a:rPr lang="en-US" dirty="0" smtClean="0"/>
              <a:t> Animation: Tour of a Plant Cell</a:t>
            </a:r>
            <a:br>
              <a:rPr lang="en-US" dirty="0" smtClean="0"/>
            </a:br>
            <a:endParaRPr lang="en-US" dirty="0"/>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pic>
        <p:nvPicPr>
          <p:cNvPr id="5" name="TourofaPlantCel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25024939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135484" y="686501"/>
            <a:ext cx="8436864" cy="5644896"/>
          </a:xfrm>
          <a:prstGeom prst="rect">
            <a:avLst/>
          </a:prstGeom>
          <a:noFill/>
          <a:ln>
            <a:noFill/>
          </a:ln>
        </p:spPr>
      </p:pic>
      <p:sp>
        <p:nvSpPr>
          <p:cNvPr id="3" name="Freeform 2"/>
          <p:cNvSpPr/>
          <p:nvPr/>
        </p:nvSpPr>
        <p:spPr bwMode="auto">
          <a:xfrm>
            <a:off x="6611216" y="2829498"/>
            <a:ext cx="990600" cy="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5" name="Freeform 4"/>
          <p:cNvSpPr/>
          <p:nvPr/>
        </p:nvSpPr>
        <p:spPr bwMode="auto">
          <a:xfrm>
            <a:off x="7106516" y="4393982"/>
            <a:ext cx="450850" cy="33734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6" name="Freeform 5"/>
          <p:cNvSpPr/>
          <p:nvPr/>
        </p:nvSpPr>
        <p:spPr bwMode="auto">
          <a:xfrm flipH="1">
            <a:off x="4223616" y="4182049"/>
            <a:ext cx="520700" cy="93980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7" name="Freeform 6"/>
          <p:cNvSpPr/>
          <p:nvPr/>
        </p:nvSpPr>
        <p:spPr bwMode="auto">
          <a:xfrm flipH="1">
            <a:off x="3410816" y="3664525"/>
            <a:ext cx="1638300" cy="93345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8" name="Freeform 7"/>
          <p:cNvSpPr/>
          <p:nvPr/>
        </p:nvSpPr>
        <p:spPr bwMode="auto">
          <a:xfrm flipH="1">
            <a:off x="3144116" y="3372423"/>
            <a:ext cx="787400" cy="36830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9" name="Freeform 8"/>
          <p:cNvSpPr/>
          <p:nvPr/>
        </p:nvSpPr>
        <p:spPr bwMode="auto">
          <a:xfrm flipH="1" flipV="1">
            <a:off x="3144116" y="3035081"/>
            <a:ext cx="1339850" cy="7858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10" name="Freeform 9"/>
          <p:cNvSpPr/>
          <p:nvPr/>
        </p:nvSpPr>
        <p:spPr bwMode="auto">
          <a:xfrm flipH="1" flipV="1">
            <a:off x="3134591" y="2451674"/>
            <a:ext cx="733425" cy="23336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11" name="Freeform 10"/>
          <p:cNvSpPr/>
          <p:nvPr/>
        </p:nvSpPr>
        <p:spPr bwMode="auto">
          <a:xfrm flipH="1" flipV="1">
            <a:off x="3601315" y="1680149"/>
            <a:ext cx="773905" cy="833437"/>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12" name="Freeform 11"/>
          <p:cNvSpPr/>
          <p:nvPr/>
        </p:nvSpPr>
        <p:spPr bwMode="auto">
          <a:xfrm flipH="1" flipV="1">
            <a:off x="3601313" y="1680147"/>
            <a:ext cx="721521" cy="56673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13" name="Freeform 12"/>
          <p:cNvSpPr/>
          <p:nvPr/>
        </p:nvSpPr>
        <p:spPr bwMode="auto">
          <a:xfrm flipV="1">
            <a:off x="4596679" y="1165797"/>
            <a:ext cx="171449" cy="111204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14" name="Freeform 13"/>
          <p:cNvSpPr/>
          <p:nvPr/>
        </p:nvSpPr>
        <p:spPr bwMode="auto">
          <a:xfrm flipH="1" flipV="1">
            <a:off x="4768127" y="1165795"/>
            <a:ext cx="378619" cy="124539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15" name="Freeform 14"/>
          <p:cNvSpPr/>
          <p:nvPr/>
        </p:nvSpPr>
        <p:spPr bwMode="auto">
          <a:xfrm flipV="1">
            <a:off x="5515841" y="961011"/>
            <a:ext cx="747712" cy="91202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16" name="Freeform 15"/>
          <p:cNvSpPr/>
          <p:nvPr/>
        </p:nvSpPr>
        <p:spPr bwMode="auto">
          <a:xfrm flipV="1">
            <a:off x="6013521" y="1327723"/>
            <a:ext cx="302419" cy="39409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000000"/>
              </a:solidFill>
              <a:latin typeface="Times" pitchFamily="84" charset="0"/>
              <a:ea typeface="ＭＳ Ｐゴシック" charset="0"/>
            </a:endParaRPr>
          </a:p>
        </p:txBody>
      </p:sp>
      <p:sp>
        <p:nvSpPr>
          <p:cNvPr id="17" name="TextBox 2"/>
          <p:cNvSpPr txBox="1">
            <a:spLocks noChangeArrowheads="1"/>
          </p:cNvSpPr>
          <p:nvPr/>
        </p:nvSpPr>
        <p:spPr bwMode="auto">
          <a:xfrm>
            <a:off x="4010987" y="847496"/>
            <a:ext cx="1243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Ribosomes</a:t>
            </a:r>
          </a:p>
        </p:txBody>
      </p:sp>
      <p:sp>
        <p:nvSpPr>
          <p:cNvPr id="18" name="TextBox 3"/>
          <p:cNvSpPr txBox="1">
            <a:spLocks noChangeArrowheads="1"/>
          </p:cNvSpPr>
          <p:nvPr/>
        </p:nvSpPr>
        <p:spPr bwMode="auto">
          <a:xfrm>
            <a:off x="2275900" y="1353694"/>
            <a:ext cx="14491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Cytoskeleton</a:t>
            </a:r>
          </a:p>
        </p:txBody>
      </p:sp>
      <p:sp>
        <p:nvSpPr>
          <p:cNvPr id="19" name="TextBox 4"/>
          <p:cNvSpPr txBox="1">
            <a:spLocks noChangeArrowheads="1"/>
          </p:cNvSpPr>
          <p:nvPr/>
        </p:nvSpPr>
        <p:spPr bwMode="auto">
          <a:xfrm>
            <a:off x="1895259" y="1938125"/>
            <a:ext cx="116698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2400"/>
              </a:lnSpc>
            </a:pPr>
            <a:r>
              <a:rPr lang="en-US" sz="1800" b="1" dirty="0" smtClean="0">
                <a:solidFill>
                  <a:srgbClr val="000000"/>
                </a:solidFill>
                <a:latin typeface="Arial"/>
                <a:ea typeface="ＭＳ Ｐゴシック" charset="0"/>
              </a:rPr>
              <a:t>Plasma</a:t>
            </a:r>
          </a:p>
          <a:p>
            <a:pPr algn="r" eaLnBrk="0" hangingPunct="0">
              <a:lnSpc>
                <a:spcPts val="2400"/>
              </a:lnSpc>
            </a:pPr>
            <a:r>
              <a:rPr lang="en-US" sz="1800" b="1" dirty="0" smtClean="0">
                <a:solidFill>
                  <a:srgbClr val="000000"/>
                </a:solidFill>
                <a:latin typeface="Arial"/>
                <a:ea typeface="ＭＳ Ｐゴシック" charset="0"/>
              </a:rPr>
              <a:t>membrane</a:t>
            </a:r>
            <a:endParaRPr lang="en-US" sz="1800" b="1" dirty="0">
              <a:solidFill>
                <a:srgbClr val="000000"/>
              </a:solidFill>
              <a:latin typeface="Arial"/>
              <a:ea typeface="ＭＳ Ｐゴシック" charset="0"/>
            </a:endParaRPr>
          </a:p>
        </p:txBody>
      </p:sp>
      <p:sp>
        <p:nvSpPr>
          <p:cNvPr id="20" name="TextBox 6"/>
          <p:cNvSpPr txBox="1">
            <a:spLocks noChangeArrowheads="1"/>
          </p:cNvSpPr>
          <p:nvPr/>
        </p:nvSpPr>
        <p:spPr bwMode="auto">
          <a:xfrm>
            <a:off x="1864346" y="2862718"/>
            <a:ext cx="1179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Cytoplasm</a:t>
            </a:r>
          </a:p>
        </p:txBody>
      </p:sp>
      <p:sp>
        <p:nvSpPr>
          <p:cNvPr id="21" name="TextBox 7"/>
          <p:cNvSpPr txBox="1">
            <a:spLocks noChangeArrowheads="1"/>
          </p:cNvSpPr>
          <p:nvPr/>
        </p:nvSpPr>
        <p:spPr bwMode="auto">
          <a:xfrm>
            <a:off x="1450069" y="3594556"/>
            <a:ext cx="16030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Mitochondrion</a:t>
            </a:r>
          </a:p>
        </p:txBody>
      </p:sp>
      <p:sp>
        <p:nvSpPr>
          <p:cNvPr id="22" name="TextBox 8"/>
          <p:cNvSpPr txBox="1">
            <a:spLocks noChangeArrowheads="1"/>
          </p:cNvSpPr>
          <p:nvPr/>
        </p:nvSpPr>
        <p:spPr bwMode="auto">
          <a:xfrm>
            <a:off x="1136539" y="4254004"/>
            <a:ext cx="22057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2400"/>
              </a:lnSpc>
            </a:pPr>
            <a:r>
              <a:rPr lang="en-US" sz="1800" b="1" dirty="0" smtClean="0">
                <a:solidFill>
                  <a:srgbClr val="000000"/>
                </a:solidFill>
                <a:latin typeface="Arial"/>
                <a:ea typeface="ＭＳ Ｐゴシック" charset="0"/>
              </a:rPr>
              <a:t>Rough endoplasmic</a:t>
            </a:r>
          </a:p>
          <a:p>
            <a:pPr algn="r" eaLnBrk="0" hangingPunct="0">
              <a:lnSpc>
                <a:spcPts val="2400"/>
              </a:lnSpc>
            </a:pPr>
            <a:r>
              <a:rPr lang="en-US" sz="1800" b="1" dirty="0" smtClean="0">
                <a:solidFill>
                  <a:srgbClr val="000000"/>
                </a:solidFill>
                <a:latin typeface="Arial"/>
                <a:ea typeface="ＭＳ Ｐゴシック" charset="0"/>
              </a:rPr>
              <a:t>reticulum (ER)</a:t>
            </a:r>
            <a:endParaRPr lang="en-US" sz="1800" b="1" dirty="0">
              <a:solidFill>
                <a:srgbClr val="000000"/>
              </a:solidFill>
              <a:latin typeface="Arial"/>
              <a:ea typeface="ＭＳ Ｐゴシック" charset="0"/>
            </a:endParaRPr>
          </a:p>
        </p:txBody>
      </p:sp>
      <p:sp>
        <p:nvSpPr>
          <p:cNvPr id="23" name="TextBox 11"/>
          <p:cNvSpPr txBox="1">
            <a:spLocks noChangeArrowheads="1"/>
          </p:cNvSpPr>
          <p:nvPr/>
        </p:nvSpPr>
        <p:spPr bwMode="auto">
          <a:xfrm>
            <a:off x="3706940" y="5139932"/>
            <a:ext cx="110286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400"/>
              </a:lnSpc>
            </a:pPr>
            <a:r>
              <a:rPr lang="en-US" sz="1800" b="1" dirty="0" smtClean="0">
                <a:solidFill>
                  <a:srgbClr val="000000"/>
                </a:solidFill>
                <a:latin typeface="Arial"/>
                <a:ea typeface="ＭＳ Ｐゴシック" charset="0"/>
              </a:rPr>
              <a:t>Golgi</a:t>
            </a:r>
          </a:p>
          <a:p>
            <a:pPr algn="ctr" eaLnBrk="0" hangingPunct="0">
              <a:lnSpc>
                <a:spcPts val="2400"/>
              </a:lnSpc>
            </a:pPr>
            <a:r>
              <a:rPr lang="en-US" sz="1800" b="1" dirty="0" smtClean="0">
                <a:solidFill>
                  <a:srgbClr val="000000"/>
                </a:solidFill>
                <a:latin typeface="Arial"/>
                <a:ea typeface="ＭＳ Ｐゴシック" charset="0"/>
              </a:rPr>
              <a:t>apparatus</a:t>
            </a:r>
            <a:endParaRPr lang="en-US" sz="1800" b="1" dirty="0">
              <a:solidFill>
                <a:srgbClr val="000000"/>
              </a:solidFill>
              <a:latin typeface="Arial"/>
              <a:ea typeface="ＭＳ Ｐゴシック" charset="0"/>
            </a:endParaRPr>
          </a:p>
        </p:txBody>
      </p:sp>
      <p:sp>
        <p:nvSpPr>
          <p:cNvPr id="24" name="TextBox 13"/>
          <p:cNvSpPr txBox="1">
            <a:spLocks noChangeArrowheads="1"/>
          </p:cNvSpPr>
          <p:nvPr/>
        </p:nvSpPr>
        <p:spPr bwMode="auto">
          <a:xfrm>
            <a:off x="6275556" y="673664"/>
            <a:ext cx="1000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Centriole</a:t>
            </a:r>
          </a:p>
        </p:txBody>
      </p:sp>
      <p:sp>
        <p:nvSpPr>
          <p:cNvPr id="25" name="TextBox 14"/>
          <p:cNvSpPr txBox="1">
            <a:spLocks noChangeArrowheads="1"/>
          </p:cNvSpPr>
          <p:nvPr/>
        </p:nvSpPr>
        <p:spPr bwMode="auto">
          <a:xfrm>
            <a:off x="6369067" y="1149821"/>
            <a:ext cx="11327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Lysosome</a:t>
            </a:r>
          </a:p>
        </p:txBody>
      </p:sp>
      <p:sp>
        <p:nvSpPr>
          <p:cNvPr id="26" name="TextBox 15"/>
          <p:cNvSpPr txBox="1">
            <a:spLocks noChangeArrowheads="1"/>
          </p:cNvSpPr>
          <p:nvPr/>
        </p:nvSpPr>
        <p:spPr bwMode="auto">
          <a:xfrm>
            <a:off x="7663035" y="2658037"/>
            <a:ext cx="8976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Nucleus</a:t>
            </a:r>
          </a:p>
        </p:txBody>
      </p:sp>
      <p:sp>
        <p:nvSpPr>
          <p:cNvPr id="27" name="TextBox 16"/>
          <p:cNvSpPr txBox="1">
            <a:spLocks noChangeArrowheads="1"/>
          </p:cNvSpPr>
          <p:nvPr/>
        </p:nvSpPr>
        <p:spPr bwMode="auto">
          <a:xfrm>
            <a:off x="7331941" y="4787216"/>
            <a:ext cx="15773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400"/>
              </a:lnSpc>
            </a:pPr>
            <a:r>
              <a:rPr lang="en-US" sz="1800" b="1" dirty="0" smtClean="0">
                <a:solidFill>
                  <a:srgbClr val="000000"/>
                </a:solidFill>
                <a:latin typeface="Arial"/>
                <a:ea typeface="ＭＳ Ｐゴシック" charset="0"/>
              </a:rPr>
              <a:t>Smooth</a:t>
            </a:r>
          </a:p>
          <a:p>
            <a:pPr eaLnBrk="0" hangingPunct="0">
              <a:lnSpc>
                <a:spcPts val="2400"/>
              </a:lnSpc>
            </a:pPr>
            <a:r>
              <a:rPr lang="en-US" sz="1800" b="1" dirty="0" smtClean="0">
                <a:solidFill>
                  <a:srgbClr val="000000"/>
                </a:solidFill>
                <a:latin typeface="Arial"/>
                <a:ea typeface="ＭＳ Ｐゴシック" charset="0"/>
              </a:rPr>
              <a:t>endoplasmic</a:t>
            </a:r>
          </a:p>
          <a:p>
            <a:pPr eaLnBrk="0" hangingPunct="0">
              <a:lnSpc>
                <a:spcPts val="2400"/>
              </a:lnSpc>
            </a:pPr>
            <a:r>
              <a:rPr lang="en-US" sz="1800" b="1" dirty="0" smtClean="0">
                <a:solidFill>
                  <a:srgbClr val="000000"/>
                </a:solidFill>
                <a:latin typeface="Arial"/>
                <a:ea typeface="ＭＳ Ｐゴシック" charset="0"/>
              </a:rPr>
              <a:t>reticulum (ER)</a:t>
            </a:r>
            <a:endParaRPr lang="en-US" sz="1800" b="1" dirty="0">
              <a:solidFill>
                <a:srgbClr val="000000"/>
              </a:solidFill>
              <a:latin typeface="Arial"/>
              <a:ea typeface="ＭＳ Ｐゴシック" charset="0"/>
            </a:endParaRPr>
          </a:p>
        </p:txBody>
      </p:sp>
      <p:sp>
        <p:nvSpPr>
          <p:cNvPr id="28" name="TextBox 19"/>
          <p:cNvSpPr txBox="1">
            <a:spLocks noChangeArrowheads="1"/>
          </p:cNvSpPr>
          <p:nvPr/>
        </p:nvSpPr>
        <p:spPr bwMode="auto">
          <a:xfrm>
            <a:off x="410719" y="202161"/>
            <a:ext cx="3997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smtClean="0">
                <a:solidFill>
                  <a:srgbClr val="FF0000"/>
                </a:solidFill>
                <a:latin typeface="Cambria" panose="02040503050406030204" pitchFamily="18" charset="0"/>
                <a:ea typeface="ＭＳ Ｐゴシック" charset="0"/>
              </a:rPr>
              <a:t>AN IDEALIZED </a:t>
            </a:r>
            <a:r>
              <a:rPr lang="en-US" b="1" dirty="0">
                <a:solidFill>
                  <a:srgbClr val="FF0000"/>
                </a:solidFill>
                <a:latin typeface="Cambria" panose="02040503050406030204" pitchFamily="18" charset="0"/>
                <a:ea typeface="ＭＳ Ｐゴシック" charset="0"/>
              </a:rPr>
              <a:t>ANIMAL CELL</a:t>
            </a:r>
          </a:p>
        </p:txBody>
      </p:sp>
      <p:sp>
        <p:nvSpPr>
          <p:cNvPr id="2" name="文本框 1"/>
          <p:cNvSpPr txBox="1"/>
          <p:nvPr/>
        </p:nvSpPr>
        <p:spPr>
          <a:xfrm>
            <a:off x="365042" y="5441240"/>
            <a:ext cx="3236271" cy="1077218"/>
          </a:xfrm>
          <a:prstGeom prst="rect">
            <a:avLst/>
          </a:prstGeom>
          <a:noFill/>
        </p:spPr>
        <p:txBody>
          <a:bodyPr wrap="none" rtlCol="0">
            <a:spAutoFit/>
          </a:bodyPr>
          <a:lstStyle/>
          <a:p>
            <a:r>
              <a:rPr lang="en-US" altLang="zh-CN" sz="1600" b="1" dirty="0" smtClean="0">
                <a:solidFill>
                  <a:srgbClr val="FF0000"/>
                </a:solidFill>
                <a:latin typeface="Cambria" panose="02040503050406030204" pitchFamily="18" charset="0"/>
                <a:ea typeface="楷体" panose="02010609060101010101" pitchFamily="49" charset="-122"/>
              </a:rPr>
              <a:t>Cytoskeleton：</a:t>
            </a:r>
            <a:r>
              <a:rPr lang="zh-CN" altLang="en-US" sz="1600" b="1" dirty="0" smtClean="0">
                <a:solidFill>
                  <a:srgbClr val="FF0000"/>
                </a:solidFill>
                <a:latin typeface="Cambria" panose="02040503050406030204" pitchFamily="18" charset="0"/>
                <a:ea typeface="楷体" panose="02010609060101010101" pitchFamily="49" charset="-122"/>
              </a:rPr>
              <a:t>细胞骨架</a:t>
            </a:r>
            <a:endParaRPr lang="en-US" altLang="zh-CN" sz="1600" b="1" dirty="0" smtClean="0">
              <a:solidFill>
                <a:srgbClr val="FF0000"/>
              </a:solidFill>
              <a:latin typeface="Cambria" panose="02040503050406030204" pitchFamily="18" charset="0"/>
              <a:ea typeface="楷体" panose="02010609060101010101" pitchFamily="49" charset="-122"/>
            </a:endParaRPr>
          </a:p>
          <a:p>
            <a:r>
              <a:rPr lang="en-US" altLang="zh-CN" sz="1600" b="1" dirty="0" smtClean="0">
                <a:solidFill>
                  <a:srgbClr val="FF0000"/>
                </a:solidFill>
                <a:latin typeface="Cambria" panose="02040503050406030204" pitchFamily="18" charset="0"/>
                <a:ea typeface="楷体" panose="02010609060101010101" pitchFamily="49" charset="-122"/>
              </a:rPr>
              <a:t>Mitochondrion：</a:t>
            </a:r>
            <a:r>
              <a:rPr lang="zh-CN" altLang="en-US" sz="1600" b="1" dirty="0" smtClean="0">
                <a:solidFill>
                  <a:srgbClr val="FF0000"/>
                </a:solidFill>
                <a:latin typeface="Cambria" panose="02040503050406030204" pitchFamily="18" charset="0"/>
                <a:ea typeface="楷体" panose="02010609060101010101" pitchFamily="49" charset="-122"/>
              </a:rPr>
              <a:t>线粒体</a:t>
            </a:r>
            <a:endParaRPr lang="en-US" altLang="zh-CN" sz="1600" b="1" dirty="0" smtClean="0">
              <a:solidFill>
                <a:srgbClr val="FF0000"/>
              </a:solidFill>
              <a:latin typeface="Cambria" panose="02040503050406030204" pitchFamily="18" charset="0"/>
              <a:ea typeface="楷体" panose="02010609060101010101" pitchFamily="49" charset="-122"/>
            </a:endParaRPr>
          </a:p>
          <a:p>
            <a:r>
              <a:rPr lang="en-US" altLang="zh-CN" sz="1600" b="1" dirty="0" smtClean="0">
                <a:solidFill>
                  <a:srgbClr val="FF0000"/>
                </a:solidFill>
                <a:latin typeface="Cambria" panose="02040503050406030204" pitchFamily="18" charset="0"/>
                <a:ea typeface="楷体" panose="02010609060101010101" pitchFamily="49" charset="-122"/>
              </a:rPr>
              <a:t>Endoplasmic Reticulum：</a:t>
            </a:r>
            <a:r>
              <a:rPr lang="zh-CN" altLang="en-US" sz="1600" b="1" dirty="0" smtClean="0">
                <a:solidFill>
                  <a:srgbClr val="FF0000"/>
                </a:solidFill>
                <a:latin typeface="Cambria" panose="02040503050406030204" pitchFamily="18" charset="0"/>
                <a:ea typeface="楷体" panose="02010609060101010101" pitchFamily="49" charset="-122"/>
              </a:rPr>
              <a:t>内质网</a:t>
            </a:r>
            <a:endParaRPr lang="en-US" altLang="zh-CN" sz="1600" b="1" dirty="0" smtClean="0">
              <a:solidFill>
                <a:srgbClr val="FF0000"/>
              </a:solidFill>
              <a:latin typeface="Cambria" panose="02040503050406030204" pitchFamily="18" charset="0"/>
              <a:ea typeface="楷体" panose="02010609060101010101" pitchFamily="49" charset="-122"/>
            </a:endParaRPr>
          </a:p>
          <a:p>
            <a:r>
              <a:rPr lang="en-US" altLang="zh-CN" sz="1600" b="1" dirty="0">
                <a:solidFill>
                  <a:srgbClr val="FF0000"/>
                </a:solidFill>
                <a:latin typeface="Cambria" panose="02040503050406030204" pitchFamily="18" charset="0"/>
              </a:rPr>
              <a:t>Golgi </a:t>
            </a:r>
            <a:r>
              <a:rPr lang="en-US" altLang="zh-CN" sz="1600" b="1" dirty="0" smtClean="0">
                <a:solidFill>
                  <a:srgbClr val="FF0000"/>
                </a:solidFill>
                <a:latin typeface="Cambria" panose="02040503050406030204" pitchFamily="18" charset="0"/>
              </a:rPr>
              <a:t>apparatus</a:t>
            </a:r>
            <a:r>
              <a:rPr lang="zh-CN" altLang="en-US" sz="1600" b="1" dirty="0" smtClean="0">
                <a:solidFill>
                  <a:srgbClr val="FF0000"/>
                </a:solidFill>
                <a:latin typeface="Cambria" panose="02040503050406030204" pitchFamily="18" charset="0"/>
                <a:ea typeface="楷体" panose="02010609060101010101" pitchFamily="49" charset="-122"/>
              </a:rPr>
              <a:t>：高尔基体</a:t>
            </a:r>
            <a:endParaRPr lang="en-US" altLang="zh-CN" sz="1600" b="1" dirty="0">
              <a:latin typeface="Cambria" panose="02040503050406030204" pitchFamily="18" charset="0"/>
            </a:endParaRPr>
          </a:p>
        </p:txBody>
      </p:sp>
    </p:spTree>
    <p:extLst>
      <p:ext uri="{BB962C8B-B14F-4D97-AF65-F5344CB8AC3E}">
        <p14:creationId xmlns:p14="http://schemas.microsoft.com/office/powerpoint/2010/main" val="23234000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603504"/>
            <a:ext cx="8546592" cy="5650992"/>
          </a:xfrm>
          <a:prstGeom prst="rect">
            <a:avLst/>
          </a:prstGeom>
          <a:noFill/>
          <a:ln>
            <a:noFill/>
          </a:ln>
        </p:spPr>
      </p:pic>
      <p:sp>
        <p:nvSpPr>
          <p:cNvPr id="3" name="Freeform 2"/>
          <p:cNvSpPr/>
          <p:nvPr/>
        </p:nvSpPr>
        <p:spPr bwMode="auto">
          <a:xfrm flipV="1">
            <a:off x="6029325" y="2423289"/>
            <a:ext cx="839651" cy="93268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5" name="Freeform 4"/>
          <p:cNvSpPr/>
          <p:nvPr/>
        </p:nvSpPr>
        <p:spPr bwMode="auto">
          <a:xfrm flipV="1">
            <a:off x="6054725" y="1784351"/>
            <a:ext cx="638175" cy="46990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6" name="Freeform 5"/>
          <p:cNvSpPr/>
          <p:nvPr/>
        </p:nvSpPr>
        <p:spPr bwMode="auto">
          <a:xfrm flipV="1">
            <a:off x="5327651" y="1422400"/>
            <a:ext cx="1339849" cy="74930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7" name="Freeform 6"/>
          <p:cNvSpPr/>
          <p:nvPr/>
        </p:nvSpPr>
        <p:spPr bwMode="auto">
          <a:xfrm flipV="1">
            <a:off x="3984625" y="876299"/>
            <a:ext cx="527051" cy="52387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8" name="Freeform 7"/>
          <p:cNvSpPr/>
          <p:nvPr/>
        </p:nvSpPr>
        <p:spPr bwMode="auto">
          <a:xfrm flipH="1" flipV="1">
            <a:off x="2533649" y="1495423"/>
            <a:ext cx="873125" cy="52705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9" name="Freeform 8"/>
          <p:cNvSpPr/>
          <p:nvPr/>
        </p:nvSpPr>
        <p:spPr bwMode="auto">
          <a:xfrm flipH="1" flipV="1">
            <a:off x="2533649" y="1946275"/>
            <a:ext cx="1238250" cy="60325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0" name="Freeform 9"/>
          <p:cNvSpPr/>
          <p:nvPr/>
        </p:nvSpPr>
        <p:spPr bwMode="auto">
          <a:xfrm flipH="1" flipV="1">
            <a:off x="2098675" y="2574925"/>
            <a:ext cx="1231900" cy="12700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1" name="Freeform 10"/>
          <p:cNvSpPr/>
          <p:nvPr/>
        </p:nvSpPr>
        <p:spPr bwMode="auto">
          <a:xfrm flipH="1">
            <a:off x="1873250" y="2901949"/>
            <a:ext cx="1155700" cy="45402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2" name="Freeform 11"/>
          <p:cNvSpPr/>
          <p:nvPr/>
        </p:nvSpPr>
        <p:spPr bwMode="auto">
          <a:xfrm flipH="1">
            <a:off x="1873249" y="3025776"/>
            <a:ext cx="1457325" cy="33020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3" name="Freeform 12"/>
          <p:cNvSpPr/>
          <p:nvPr/>
        </p:nvSpPr>
        <p:spPr bwMode="auto">
          <a:xfrm flipH="1">
            <a:off x="1752599" y="4003674"/>
            <a:ext cx="1606550" cy="87947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4" name="Freeform 13"/>
          <p:cNvSpPr/>
          <p:nvPr/>
        </p:nvSpPr>
        <p:spPr bwMode="auto">
          <a:xfrm>
            <a:off x="4281488" y="4248150"/>
            <a:ext cx="442911" cy="120491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5" name="Freeform 14"/>
          <p:cNvSpPr/>
          <p:nvPr/>
        </p:nvSpPr>
        <p:spPr bwMode="auto">
          <a:xfrm>
            <a:off x="5486400" y="4945856"/>
            <a:ext cx="828675" cy="34051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6" name="Freeform 15"/>
          <p:cNvSpPr/>
          <p:nvPr/>
        </p:nvSpPr>
        <p:spPr bwMode="auto">
          <a:xfrm>
            <a:off x="5414964" y="4379120"/>
            <a:ext cx="900111" cy="90725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7" name="Freeform 16"/>
          <p:cNvSpPr/>
          <p:nvPr/>
        </p:nvSpPr>
        <p:spPr bwMode="auto">
          <a:xfrm>
            <a:off x="5997575" y="3969543"/>
            <a:ext cx="803274" cy="39767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8" name="Freeform 17"/>
          <p:cNvSpPr/>
          <p:nvPr/>
        </p:nvSpPr>
        <p:spPr bwMode="auto">
          <a:xfrm flipH="1" flipV="1">
            <a:off x="2533649" y="1054099"/>
            <a:ext cx="1336676" cy="36830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19" name="Freeform 18"/>
          <p:cNvSpPr/>
          <p:nvPr/>
        </p:nvSpPr>
        <p:spPr bwMode="auto">
          <a:xfrm flipH="1" flipV="1">
            <a:off x="2533649" y="1054100"/>
            <a:ext cx="1108076" cy="48895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z="1800" b="1" smtClean="0">
              <a:solidFill>
                <a:srgbClr val="000000"/>
              </a:solidFill>
              <a:latin typeface="Times" pitchFamily="84" charset="0"/>
              <a:ea typeface="ＭＳ Ｐゴシック" charset="0"/>
            </a:endParaRPr>
          </a:p>
        </p:txBody>
      </p:sp>
      <p:sp>
        <p:nvSpPr>
          <p:cNvPr id="20" name="TextBox 2"/>
          <p:cNvSpPr txBox="1">
            <a:spLocks noChangeArrowheads="1"/>
          </p:cNvSpPr>
          <p:nvPr/>
        </p:nvSpPr>
        <p:spPr bwMode="auto">
          <a:xfrm>
            <a:off x="996836" y="837783"/>
            <a:ext cx="14491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Cytoskeleton</a:t>
            </a:r>
          </a:p>
        </p:txBody>
      </p:sp>
      <p:sp>
        <p:nvSpPr>
          <p:cNvPr id="21" name="TextBox 3"/>
          <p:cNvSpPr txBox="1">
            <a:spLocks noChangeArrowheads="1"/>
          </p:cNvSpPr>
          <p:nvPr/>
        </p:nvSpPr>
        <p:spPr bwMode="auto">
          <a:xfrm>
            <a:off x="868739" y="1301333"/>
            <a:ext cx="16030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Mitochondrion</a:t>
            </a:r>
          </a:p>
        </p:txBody>
      </p:sp>
      <p:sp>
        <p:nvSpPr>
          <p:cNvPr id="22" name="TextBox 4"/>
          <p:cNvSpPr txBox="1">
            <a:spLocks noChangeArrowheads="1"/>
          </p:cNvSpPr>
          <p:nvPr/>
        </p:nvSpPr>
        <p:spPr bwMode="auto">
          <a:xfrm>
            <a:off x="1546687" y="1737896"/>
            <a:ext cx="8976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Nucleus</a:t>
            </a:r>
          </a:p>
        </p:txBody>
      </p:sp>
      <p:sp>
        <p:nvSpPr>
          <p:cNvPr id="23" name="TextBox 5"/>
          <p:cNvSpPr txBox="1">
            <a:spLocks noChangeArrowheads="1"/>
          </p:cNvSpPr>
          <p:nvPr/>
        </p:nvSpPr>
        <p:spPr bwMode="auto">
          <a:xfrm>
            <a:off x="418173" y="2107037"/>
            <a:ext cx="15773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2400"/>
              </a:lnSpc>
            </a:pPr>
            <a:r>
              <a:rPr lang="en-US" sz="1800" b="1" dirty="0" smtClean="0">
                <a:solidFill>
                  <a:srgbClr val="000000"/>
                </a:solidFill>
                <a:latin typeface="Arial"/>
                <a:ea typeface="ＭＳ Ｐゴシック" charset="0"/>
              </a:rPr>
              <a:t>Rough</a:t>
            </a:r>
          </a:p>
          <a:p>
            <a:pPr algn="r" eaLnBrk="0" hangingPunct="0">
              <a:lnSpc>
                <a:spcPts val="2400"/>
              </a:lnSpc>
            </a:pPr>
            <a:r>
              <a:rPr lang="en-US" sz="1800" b="1" dirty="0" smtClean="0">
                <a:solidFill>
                  <a:srgbClr val="000000"/>
                </a:solidFill>
                <a:latin typeface="Arial"/>
                <a:ea typeface="ＭＳ Ｐゴシック" charset="0"/>
              </a:rPr>
              <a:t>endoplasmic</a:t>
            </a:r>
          </a:p>
          <a:p>
            <a:pPr algn="r" eaLnBrk="0" hangingPunct="0">
              <a:lnSpc>
                <a:spcPts val="2400"/>
              </a:lnSpc>
            </a:pPr>
            <a:r>
              <a:rPr lang="en-US" sz="1800" b="1" dirty="0" smtClean="0">
                <a:solidFill>
                  <a:srgbClr val="000000"/>
                </a:solidFill>
                <a:latin typeface="Arial"/>
                <a:ea typeface="ＭＳ Ｐゴシック" charset="0"/>
              </a:rPr>
              <a:t>reticulum (ER)</a:t>
            </a:r>
            <a:endParaRPr lang="en-US" sz="1800" b="1" dirty="0">
              <a:solidFill>
                <a:srgbClr val="000000"/>
              </a:solidFill>
              <a:latin typeface="Arial"/>
              <a:ea typeface="ＭＳ Ｐゴシック" charset="0"/>
            </a:endParaRPr>
          </a:p>
        </p:txBody>
      </p:sp>
      <p:sp>
        <p:nvSpPr>
          <p:cNvPr id="24" name="TextBox 8"/>
          <p:cNvSpPr txBox="1">
            <a:spLocks noChangeArrowheads="1"/>
          </p:cNvSpPr>
          <p:nvPr/>
        </p:nvSpPr>
        <p:spPr bwMode="auto">
          <a:xfrm>
            <a:off x="4511961" y="580608"/>
            <a:ext cx="1179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Cytoplasm</a:t>
            </a:r>
          </a:p>
        </p:txBody>
      </p:sp>
      <p:sp>
        <p:nvSpPr>
          <p:cNvPr id="25" name="TextBox 9"/>
          <p:cNvSpPr txBox="1">
            <a:spLocks noChangeArrowheads="1"/>
          </p:cNvSpPr>
          <p:nvPr/>
        </p:nvSpPr>
        <p:spPr bwMode="auto">
          <a:xfrm>
            <a:off x="6720879" y="1248549"/>
            <a:ext cx="17184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Central vacuole</a:t>
            </a:r>
          </a:p>
        </p:txBody>
      </p:sp>
      <p:sp>
        <p:nvSpPr>
          <p:cNvPr id="26" name="TextBox 10"/>
          <p:cNvSpPr txBox="1">
            <a:spLocks noChangeArrowheads="1"/>
          </p:cNvSpPr>
          <p:nvPr/>
        </p:nvSpPr>
        <p:spPr bwMode="auto">
          <a:xfrm>
            <a:off x="6763923" y="1628669"/>
            <a:ext cx="9233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Cell wall</a:t>
            </a:r>
          </a:p>
        </p:txBody>
      </p:sp>
      <p:sp>
        <p:nvSpPr>
          <p:cNvPr id="27" name="TextBox 11"/>
          <p:cNvSpPr txBox="1">
            <a:spLocks noChangeArrowheads="1"/>
          </p:cNvSpPr>
          <p:nvPr/>
        </p:nvSpPr>
        <p:spPr bwMode="auto">
          <a:xfrm>
            <a:off x="6958206" y="2146290"/>
            <a:ext cx="1282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Chloroplast</a:t>
            </a:r>
          </a:p>
        </p:txBody>
      </p:sp>
      <p:sp>
        <p:nvSpPr>
          <p:cNvPr id="28" name="TextBox 12"/>
          <p:cNvSpPr txBox="1">
            <a:spLocks noChangeArrowheads="1"/>
          </p:cNvSpPr>
          <p:nvPr/>
        </p:nvSpPr>
        <p:spPr bwMode="auto">
          <a:xfrm>
            <a:off x="584885" y="3226316"/>
            <a:ext cx="1243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Ribosomes</a:t>
            </a:r>
          </a:p>
        </p:txBody>
      </p:sp>
      <p:sp>
        <p:nvSpPr>
          <p:cNvPr id="29" name="TextBox 13"/>
          <p:cNvSpPr txBox="1">
            <a:spLocks noChangeArrowheads="1"/>
          </p:cNvSpPr>
          <p:nvPr/>
        </p:nvSpPr>
        <p:spPr bwMode="auto">
          <a:xfrm>
            <a:off x="806262" y="4771390"/>
            <a:ext cx="15773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400"/>
              </a:lnSpc>
            </a:pPr>
            <a:r>
              <a:rPr lang="en-US" sz="1800" b="1" dirty="0" smtClean="0">
                <a:solidFill>
                  <a:srgbClr val="000000"/>
                </a:solidFill>
                <a:latin typeface="Arial"/>
                <a:ea typeface="ＭＳ Ｐゴシック" charset="0"/>
              </a:rPr>
              <a:t>Smooth</a:t>
            </a:r>
          </a:p>
          <a:p>
            <a:pPr eaLnBrk="0" hangingPunct="0">
              <a:lnSpc>
                <a:spcPts val="2400"/>
              </a:lnSpc>
            </a:pPr>
            <a:r>
              <a:rPr lang="en-US" sz="1800" b="1" dirty="0" smtClean="0">
                <a:solidFill>
                  <a:srgbClr val="000000"/>
                </a:solidFill>
                <a:latin typeface="Arial"/>
                <a:ea typeface="ＭＳ Ｐゴシック" charset="0"/>
              </a:rPr>
              <a:t>endoplasmic</a:t>
            </a:r>
          </a:p>
          <a:p>
            <a:pPr eaLnBrk="0" hangingPunct="0">
              <a:lnSpc>
                <a:spcPts val="2400"/>
              </a:lnSpc>
            </a:pPr>
            <a:r>
              <a:rPr lang="en-US" sz="1800" b="1" dirty="0" smtClean="0">
                <a:solidFill>
                  <a:srgbClr val="000000"/>
                </a:solidFill>
                <a:latin typeface="Arial"/>
                <a:ea typeface="ＭＳ Ｐゴシック" charset="0"/>
              </a:rPr>
              <a:t>reticulum (ER)</a:t>
            </a:r>
            <a:endParaRPr lang="en-US" sz="1800" b="1" dirty="0">
              <a:solidFill>
                <a:srgbClr val="000000"/>
              </a:solidFill>
              <a:latin typeface="Arial"/>
              <a:ea typeface="ＭＳ Ｐゴシック" charset="0"/>
            </a:endParaRPr>
          </a:p>
        </p:txBody>
      </p:sp>
      <p:sp>
        <p:nvSpPr>
          <p:cNvPr id="30" name="TextBox 17"/>
          <p:cNvSpPr txBox="1">
            <a:spLocks noChangeArrowheads="1"/>
          </p:cNvSpPr>
          <p:nvPr/>
        </p:nvSpPr>
        <p:spPr bwMode="auto">
          <a:xfrm>
            <a:off x="6868977" y="4192171"/>
            <a:ext cx="8079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Plasma</a:t>
            </a:r>
          </a:p>
        </p:txBody>
      </p:sp>
      <p:sp>
        <p:nvSpPr>
          <p:cNvPr id="31" name="TextBox 18"/>
          <p:cNvSpPr txBox="1">
            <a:spLocks noChangeArrowheads="1"/>
          </p:cNvSpPr>
          <p:nvPr/>
        </p:nvSpPr>
        <p:spPr bwMode="auto">
          <a:xfrm>
            <a:off x="6868977" y="4462046"/>
            <a:ext cx="11669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membrane</a:t>
            </a:r>
          </a:p>
        </p:txBody>
      </p:sp>
      <p:sp>
        <p:nvSpPr>
          <p:cNvPr id="32" name="TextBox 19"/>
          <p:cNvSpPr txBox="1">
            <a:spLocks noChangeArrowheads="1"/>
          </p:cNvSpPr>
          <p:nvPr/>
        </p:nvSpPr>
        <p:spPr bwMode="auto">
          <a:xfrm>
            <a:off x="3857911" y="5417721"/>
            <a:ext cx="17568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Golgi apparatus</a:t>
            </a:r>
          </a:p>
        </p:txBody>
      </p:sp>
      <p:sp>
        <p:nvSpPr>
          <p:cNvPr id="33" name="TextBox 20"/>
          <p:cNvSpPr txBox="1">
            <a:spLocks noChangeArrowheads="1"/>
          </p:cNvSpPr>
          <p:nvPr/>
        </p:nvSpPr>
        <p:spPr bwMode="auto">
          <a:xfrm>
            <a:off x="6361398" y="5165308"/>
            <a:ext cx="202619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400"/>
              </a:lnSpc>
            </a:pPr>
            <a:r>
              <a:rPr lang="en-US" sz="1800" b="1" dirty="0" smtClean="0">
                <a:solidFill>
                  <a:srgbClr val="000000"/>
                </a:solidFill>
                <a:latin typeface="Arial"/>
                <a:ea typeface="ＭＳ Ｐゴシック" charset="0"/>
              </a:rPr>
              <a:t>Channels between</a:t>
            </a:r>
          </a:p>
          <a:p>
            <a:pPr eaLnBrk="0" hangingPunct="0">
              <a:lnSpc>
                <a:spcPts val="2400"/>
              </a:lnSpc>
            </a:pPr>
            <a:r>
              <a:rPr lang="en-US" sz="1800" b="1" dirty="0" smtClean="0">
                <a:solidFill>
                  <a:srgbClr val="000000"/>
                </a:solidFill>
                <a:latin typeface="Arial"/>
                <a:ea typeface="ＭＳ Ｐゴシック" charset="0"/>
              </a:rPr>
              <a:t>cells</a:t>
            </a:r>
            <a:endParaRPr lang="en-US" sz="1800" b="1" dirty="0">
              <a:solidFill>
                <a:srgbClr val="000000"/>
              </a:solidFill>
              <a:latin typeface="Arial"/>
              <a:ea typeface="ＭＳ Ｐゴシック" charset="0"/>
            </a:endParaRPr>
          </a:p>
        </p:txBody>
      </p:sp>
      <p:sp>
        <p:nvSpPr>
          <p:cNvPr id="34" name="TextBox 23"/>
          <p:cNvSpPr txBox="1">
            <a:spLocks noChangeArrowheads="1"/>
          </p:cNvSpPr>
          <p:nvPr/>
        </p:nvSpPr>
        <p:spPr bwMode="auto">
          <a:xfrm>
            <a:off x="2867865" y="6266403"/>
            <a:ext cx="38161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smtClean="0">
                <a:solidFill>
                  <a:srgbClr val="FF0000"/>
                </a:solidFill>
                <a:latin typeface="Cambria" panose="02040503050406030204" pitchFamily="18" charset="0"/>
                <a:ea typeface="ＭＳ Ｐゴシック" charset="0"/>
              </a:rPr>
              <a:t>AN IDEALIZED </a:t>
            </a:r>
            <a:r>
              <a:rPr lang="en-US" b="1" dirty="0">
                <a:solidFill>
                  <a:srgbClr val="FF0000"/>
                </a:solidFill>
                <a:latin typeface="Cambria" panose="02040503050406030204" pitchFamily="18" charset="0"/>
                <a:ea typeface="ＭＳ Ｐゴシック" charset="0"/>
              </a:rPr>
              <a:t>PLANT CELL</a:t>
            </a:r>
          </a:p>
        </p:txBody>
      </p:sp>
      <p:sp>
        <p:nvSpPr>
          <p:cNvPr id="35" name="文本框 34"/>
          <p:cNvSpPr txBox="1"/>
          <p:nvPr/>
        </p:nvSpPr>
        <p:spPr>
          <a:xfrm>
            <a:off x="6513564" y="904779"/>
            <a:ext cx="2054665" cy="369332"/>
          </a:xfrm>
          <a:prstGeom prst="rect">
            <a:avLst/>
          </a:prstGeom>
          <a:noFill/>
        </p:spPr>
        <p:txBody>
          <a:bodyPr wrap="none" rtlCol="0">
            <a:spAutoFit/>
          </a:bodyPr>
          <a:lstStyle/>
          <a:p>
            <a:r>
              <a:rPr lang="en-US" altLang="zh-CN" sz="1800" b="1" dirty="0" smtClean="0">
                <a:solidFill>
                  <a:srgbClr val="FF0000"/>
                </a:solidFill>
                <a:latin typeface="Cambria" panose="02040503050406030204" pitchFamily="18" charset="0"/>
                <a:ea typeface="楷体" panose="02010609060101010101" pitchFamily="49" charset="-122"/>
              </a:rPr>
              <a:t>（Vacuole: </a:t>
            </a:r>
            <a:r>
              <a:rPr lang="zh-CN" altLang="en-US" sz="1800" b="1" dirty="0" smtClean="0">
                <a:solidFill>
                  <a:srgbClr val="FF0000"/>
                </a:solidFill>
                <a:latin typeface="Cambria" panose="02040503050406030204" pitchFamily="18" charset="0"/>
                <a:ea typeface="楷体" panose="02010609060101010101" pitchFamily="49" charset="-122"/>
              </a:rPr>
              <a:t>液泡）</a:t>
            </a:r>
            <a:endParaRPr lang="zh-CN" altLang="en-US" sz="1800" b="1" dirty="0">
              <a:solidFill>
                <a:srgbClr val="FF0000"/>
              </a:solidFill>
              <a:latin typeface="Cambria" panose="02040503050406030204" pitchFamily="18" charset="0"/>
              <a:ea typeface="楷体" panose="02010609060101010101" pitchFamily="49" charset="-122"/>
            </a:endParaRPr>
          </a:p>
        </p:txBody>
      </p:sp>
    </p:spTree>
    <p:extLst>
      <p:ext uri="{BB962C8B-B14F-4D97-AF65-F5344CB8AC3E}">
        <p14:creationId xmlns:p14="http://schemas.microsoft.com/office/powerpoint/2010/main" val="31656856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8738" y="503457"/>
            <a:ext cx="8209389" cy="958863"/>
          </a:xfrm>
        </p:spPr>
        <p:txBody>
          <a:bodyPr/>
          <a:lstStyle/>
          <a:p>
            <a:r>
              <a:rPr lang="en-US" sz="4000" dirty="0" smtClean="0">
                <a:solidFill>
                  <a:srgbClr val="FF0000"/>
                </a:solidFill>
                <a:latin typeface="Cambria" panose="02040503050406030204" pitchFamily="18" charset="0"/>
              </a:rPr>
              <a:t>Structure/Function: </a:t>
            </a:r>
            <a:br>
              <a:rPr lang="en-US" sz="4000" dirty="0" smtClean="0">
                <a:solidFill>
                  <a:srgbClr val="FF0000"/>
                </a:solidFill>
                <a:latin typeface="Cambria" panose="02040503050406030204" pitchFamily="18" charset="0"/>
              </a:rPr>
            </a:br>
            <a:r>
              <a:rPr lang="en-US" sz="4000" dirty="0" smtClean="0">
                <a:solidFill>
                  <a:srgbClr val="FF0000"/>
                </a:solidFill>
                <a:latin typeface="Cambria" panose="02040503050406030204" pitchFamily="18" charset="0"/>
              </a:rPr>
              <a:t>The Plasma Membrane</a:t>
            </a:r>
            <a:endParaRPr lang="en-US" sz="4000" dirty="0">
              <a:solidFill>
                <a:srgbClr val="FF0000"/>
              </a:solidFill>
              <a:latin typeface="Cambria" panose="02040503050406030204" pitchFamily="18" charset="0"/>
            </a:endParaRPr>
          </a:p>
        </p:txBody>
      </p:sp>
      <p:sp>
        <p:nvSpPr>
          <p:cNvPr id="73730" name="Rectangle 2"/>
          <p:cNvSpPr>
            <a:spLocks noGrp="1" noChangeArrowheads="1"/>
          </p:cNvSpPr>
          <p:nvPr>
            <p:ph idx="1"/>
          </p:nvPr>
        </p:nvSpPr>
        <p:spPr>
          <a:xfrm>
            <a:off x="698738" y="2035834"/>
            <a:ext cx="8209389" cy="4515921"/>
          </a:xfrm>
        </p:spPr>
        <p:txBody>
          <a:bodyPr>
            <a:normAutofit/>
          </a:bodyPr>
          <a:lstStyle/>
          <a:p>
            <a:r>
              <a:rPr lang="en-US" sz="2400" b="1" dirty="0" smtClean="0">
                <a:latin typeface="Cambria" panose="02040503050406030204" pitchFamily="18" charset="0"/>
              </a:rPr>
              <a:t>The plasma membrane and other membranes of the cell are composed mostly of </a:t>
            </a:r>
            <a:r>
              <a:rPr lang="en-US" sz="2400" b="1" dirty="0" smtClean="0">
                <a:solidFill>
                  <a:srgbClr val="FF0000"/>
                </a:solidFill>
                <a:latin typeface="Cambria" panose="02040503050406030204" pitchFamily="18" charset="0"/>
              </a:rPr>
              <a:t>phospholipids</a:t>
            </a:r>
            <a:r>
              <a:rPr lang="en-US" sz="2400" b="1" dirty="0" smtClean="0">
                <a:solidFill>
                  <a:srgbClr val="FF0000"/>
                </a:solidFill>
                <a:latin typeface="楷体" panose="02010609060101010101" pitchFamily="49" charset="-122"/>
                <a:ea typeface="楷体" panose="02010609060101010101" pitchFamily="49" charset="-122"/>
              </a:rPr>
              <a:t>（</a:t>
            </a:r>
            <a:r>
              <a:rPr lang="zh-CN" altLang="en-US" sz="2400" b="1" dirty="0" smtClean="0">
                <a:solidFill>
                  <a:srgbClr val="FF0000"/>
                </a:solidFill>
                <a:latin typeface="楷体" panose="02010609060101010101" pitchFamily="49" charset="-122"/>
                <a:ea typeface="楷体" panose="02010609060101010101" pitchFamily="49" charset="-122"/>
              </a:rPr>
              <a:t>磷脂</a:t>
            </a:r>
            <a:r>
              <a:rPr lang="en-US" sz="2400" b="1" dirty="0" smtClean="0">
                <a:solidFill>
                  <a:srgbClr val="FF0000"/>
                </a:solidFill>
                <a:latin typeface="楷体" panose="02010609060101010101" pitchFamily="49" charset="-122"/>
                <a:ea typeface="楷体" panose="02010609060101010101" pitchFamily="49" charset="-122"/>
              </a:rPr>
              <a:t>）</a:t>
            </a:r>
            <a:r>
              <a:rPr lang="en-US" sz="2400" b="1" dirty="0" smtClean="0">
                <a:latin typeface="Cambria" panose="02040503050406030204" pitchFamily="18" charset="0"/>
              </a:rPr>
              <a:t>, which group together to form a two-layer sheet called a </a:t>
            </a:r>
            <a:r>
              <a:rPr lang="en-US" sz="2400" b="1" dirty="0" smtClean="0">
                <a:solidFill>
                  <a:srgbClr val="FF0000"/>
                </a:solidFill>
                <a:latin typeface="Cambria" panose="02040503050406030204" pitchFamily="18" charset="0"/>
              </a:rPr>
              <a:t>phospholipid bilayer</a:t>
            </a:r>
            <a:r>
              <a:rPr lang="en-US" sz="2400" b="1" dirty="0" smtClean="0">
                <a:latin typeface="Cambria" panose="02040503050406030204" pitchFamily="18" charset="0"/>
              </a:rPr>
              <a:t>. </a:t>
            </a:r>
          </a:p>
          <a:p>
            <a:r>
              <a:rPr lang="en-US" sz="2400" b="1" dirty="0" smtClean="0">
                <a:latin typeface="Cambria" panose="02040503050406030204" pitchFamily="18" charset="0"/>
              </a:rPr>
              <a:t>Each phospholipid is composed of two distinct regions:</a:t>
            </a:r>
          </a:p>
          <a:p>
            <a:pPr marL="971550" lvl="1" indent="-514350">
              <a:buFont typeface="+mj-lt"/>
              <a:buAutoNum type="arabicPeriod"/>
            </a:pPr>
            <a:r>
              <a:rPr lang="en-US" sz="2400" b="1" dirty="0">
                <a:latin typeface="Cambria" panose="02040503050406030204" pitchFamily="18" charset="0"/>
              </a:rPr>
              <a:t>a</a:t>
            </a:r>
            <a:r>
              <a:rPr lang="en-US" sz="2400" b="1" dirty="0" smtClean="0">
                <a:latin typeface="Cambria" panose="02040503050406030204" pitchFamily="18" charset="0"/>
              </a:rPr>
              <a:t> “head” with a negatively charged phosphate group and </a:t>
            </a:r>
          </a:p>
          <a:p>
            <a:pPr marL="971550" lvl="1" indent="-514350">
              <a:buFont typeface="+mj-lt"/>
              <a:buAutoNum type="arabicPeriod"/>
            </a:pPr>
            <a:r>
              <a:rPr lang="en-US" sz="2400" b="1" dirty="0">
                <a:latin typeface="Cambria" panose="02040503050406030204" pitchFamily="18" charset="0"/>
              </a:rPr>
              <a:t>t</a:t>
            </a:r>
            <a:r>
              <a:rPr lang="en-US" sz="2400" b="1" dirty="0" smtClean="0">
                <a:latin typeface="Cambria" panose="02040503050406030204" pitchFamily="18" charset="0"/>
              </a:rPr>
              <a:t>wo nonpolar fatty acid “tails.” </a:t>
            </a:r>
            <a:endParaRPr lang="en-US" sz="24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02208" y="1054608"/>
            <a:ext cx="7339584" cy="4748784"/>
          </a:xfrm>
          <a:prstGeom prst="rect">
            <a:avLst/>
          </a:prstGeom>
          <a:noFill/>
          <a:ln>
            <a:noFill/>
          </a:ln>
        </p:spPr>
      </p:pic>
      <p:sp>
        <p:nvSpPr>
          <p:cNvPr id="3" name="Freeform 2"/>
          <p:cNvSpPr/>
          <p:nvPr/>
        </p:nvSpPr>
        <p:spPr bwMode="auto">
          <a:xfrm flipH="1" flipV="1">
            <a:off x="3113468" y="2073446"/>
            <a:ext cx="432209" cy="36971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a:off x="3113469" y="3078956"/>
            <a:ext cx="451261" cy="4571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TextBox 2"/>
          <p:cNvSpPr txBox="1">
            <a:spLocks noChangeArrowheads="1"/>
          </p:cNvSpPr>
          <p:nvPr/>
        </p:nvSpPr>
        <p:spPr bwMode="auto">
          <a:xfrm>
            <a:off x="4782306" y="1130128"/>
            <a:ext cx="21175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Outside of cell</a:t>
            </a:r>
          </a:p>
        </p:txBody>
      </p:sp>
      <p:sp>
        <p:nvSpPr>
          <p:cNvPr id="7" name="TextBox 3"/>
          <p:cNvSpPr txBox="1">
            <a:spLocks noChangeArrowheads="1"/>
          </p:cNvSpPr>
          <p:nvPr/>
        </p:nvSpPr>
        <p:spPr bwMode="auto">
          <a:xfrm>
            <a:off x="375541" y="1796447"/>
            <a:ext cx="27379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r>
              <a:rPr lang="en-US" sz="1800" b="1" dirty="0" smtClean="0">
                <a:solidFill>
                  <a:srgbClr val="000000"/>
                </a:solidFill>
                <a:latin typeface="Arial"/>
                <a:ea typeface="ＭＳ Ｐゴシック" charset="0"/>
              </a:rPr>
              <a:t>Hydrophilic</a:t>
            </a:r>
            <a:r>
              <a:rPr lang="en-US" sz="1800" b="1" dirty="0" smtClean="0">
                <a:solidFill>
                  <a:srgbClr val="000000"/>
                </a:solidFill>
                <a:latin typeface="楷体" panose="02010609060101010101" pitchFamily="49" charset="-122"/>
                <a:ea typeface="楷体" panose="02010609060101010101" pitchFamily="49" charset="-122"/>
              </a:rPr>
              <a:t>（</a:t>
            </a:r>
            <a:r>
              <a:rPr lang="zh-CN" altLang="en-US" sz="1800" b="1" dirty="0" smtClean="0">
                <a:solidFill>
                  <a:srgbClr val="000000"/>
                </a:solidFill>
                <a:latin typeface="楷体" panose="02010609060101010101" pitchFamily="49" charset="-122"/>
                <a:ea typeface="楷体" panose="02010609060101010101" pitchFamily="49" charset="-122"/>
              </a:rPr>
              <a:t>亲水</a:t>
            </a:r>
            <a:r>
              <a:rPr lang="en-US" sz="1800" b="1" dirty="0" smtClean="0">
                <a:solidFill>
                  <a:srgbClr val="000000"/>
                </a:solidFill>
                <a:latin typeface="楷体" panose="02010609060101010101" pitchFamily="49" charset="-122"/>
                <a:ea typeface="楷体" panose="02010609060101010101" pitchFamily="49" charset="-122"/>
              </a:rPr>
              <a:t>）</a:t>
            </a:r>
            <a:r>
              <a:rPr lang="en-US" sz="1800" b="1" dirty="0" smtClean="0">
                <a:solidFill>
                  <a:srgbClr val="000000"/>
                </a:solidFill>
                <a:latin typeface="Arial"/>
                <a:ea typeface="ＭＳ Ｐゴシック" charset="0"/>
              </a:rPr>
              <a:t>head</a:t>
            </a:r>
            <a:endParaRPr lang="en-US" sz="1800" b="1" dirty="0">
              <a:solidFill>
                <a:srgbClr val="000000"/>
              </a:solidFill>
              <a:latin typeface="Arial"/>
              <a:ea typeface="ＭＳ Ｐゴシック" charset="0"/>
            </a:endParaRPr>
          </a:p>
        </p:txBody>
      </p:sp>
      <p:sp>
        <p:nvSpPr>
          <p:cNvPr id="8" name="TextBox 5"/>
          <p:cNvSpPr txBox="1">
            <a:spLocks noChangeArrowheads="1"/>
          </p:cNvSpPr>
          <p:nvPr/>
        </p:nvSpPr>
        <p:spPr bwMode="auto">
          <a:xfrm>
            <a:off x="375541" y="2928690"/>
            <a:ext cx="282879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700"/>
              </a:lnSpc>
            </a:pPr>
            <a:r>
              <a:rPr lang="en-US" sz="1800" b="1" dirty="0" smtClean="0">
                <a:solidFill>
                  <a:srgbClr val="000000"/>
                </a:solidFill>
                <a:latin typeface="Arial"/>
                <a:ea typeface="ＭＳ Ｐゴシック" charset="0"/>
              </a:rPr>
              <a:t>Hydrophobic</a:t>
            </a:r>
            <a:r>
              <a:rPr lang="en-US" sz="1800" b="1" dirty="0" smtClean="0">
                <a:solidFill>
                  <a:srgbClr val="000000"/>
                </a:solidFill>
                <a:latin typeface="楷体" panose="02010609060101010101" pitchFamily="49" charset="-122"/>
                <a:ea typeface="楷体" panose="02010609060101010101" pitchFamily="49" charset="-122"/>
              </a:rPr>
              <a:t>（</a:t>
            </a:r>
            <a:r>
              <a:rPr lang="zh-CN" altLang="en-US" sz="1800" b="1" dirty="0" smtClean="0">
                <a:solidFill>
                  <a:srgbClr val="000000"/>
                </a:solidFill>
                <a:latin typeface="楷体" panose="02010609060101010101" pitchFamily="49" charset="-122"/>
                <a:ea typeface="楷体" panose="02010609060101010101" pitchFamily="49" charset="-122"/>
              </a:rPr>
              <a:t>疏水</a:t>
            </a:r>
            <a:r>
              <a:rPr lang="en-US" sz="1800" b="1" dirty="0" smtClean="0">
                <a:solidFill>
                  <a:srgbClr val="000000"/>
                </a:solidFill>
                <a:latin typeface="楷体" panose="02010609060101010101" pitchFamily="49" charset="-122"/>
                <a:ea typeface="楷体" panose="02010609060101010101" pitchFamily="49" charset="-122"/>
              </a:rPr>
              <a:t>）</a:t>
            </a:r>
            <a:r>
              <a:rPr lang="en-US" sz="1800" b="1" dirty="0" smtClean="0">
                <a:solidFill>
                  <a:srgbClr val="000000"/>
                </a:solidFill>
                <a:latin typeface="Arial"/>
                <a:ea typeface="ＭＳ Ｐゴシック" charset="0"/>
              </a:rPr>
              <a:t>tail</a:t>
            </a:r>
            <a:endParaRPr lang="en-US" sz="1800" b="1" dirty="0">
              <a:solidFill>
                <a:srgbClr val="000000"/>
              </a:solidFill>
              <a:latin typeface="Arial"/>
              <a:ea typeface="ＭＳ Ｐゴシック" charset="0"/>
            </a:endParaRPr>
          </a:p>
        </p:txBody>
      </p:sp>
      <p:sp>
        <p:nvSpPr>
          <p:cNvPr id="9" name="TextBox 7"/>
          <p:cNvSpPr txBox="1">
            <a:spLocks noChangeArrowheads="1"/>
          </p:cNvSpPr>
          <p:nvPr/>
        </p:nvSpPr>
        <p:spPr bwMode="auto">
          <a:xfrm>
            <a:off x="1364419" y="4490866"/>
            <a:ext cx="1944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Phospholipid</a:t>
            </a:r>
          </a:p>
        </p:txBody>
      </p:sp>
      <p:sp>
        <p:nvSpPr>
          <p:cNvPr id="10" name="TextBox 8"/>
          <p:cNvSpPr txBox="1">
            <a:spLocks noChangeArrowheads="1"/>
          </p:cNvSpPr>
          <p:nvPr/>
        </p:nvSpPr>
        <p:spPr bwMode="auto">
          <a:xfrm>
            <a:off x="3986969" y="4773441"/>
            <a:ext cx="37253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Cytoplasm (inside of cell)</a:t>
            </a:r>
          </a:p>
        </p:txBody>
      </p:sp>
      <p:sp>
        <p:nvSpPr>
          <p:cNvPr id="11" name="TextBox 9"/>
          <p:cNvSpPr txBox="1">
            <a:spLocks noChangeArrowheads="1"/>
          </p:cNvSpPr>
          <p:nvPr/>
        </p:nvSpPr>
        <p:spPr bwMode="auto">
          <a:xfrm>
            <a:off x="951669" y="5367166"/>
            <a:ext cx="5501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(a) Phospholipid bilayer of membrane</a:t>
            </a:r>
          </a:p>
        </p:txBody>
      </p:sp>
    </p:spTree>
    <p:extLst>
      <p:ext uri="{BB962C8B-B14F-4D97-AF65-F5344CB8AC3E}">
        <p14:creationId xmlns:p14="http://schemas.microsoft.com/office/powerpoint/2010/main" val="12213534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hospholip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089" y="345847"/>
            <a:ext cx="5181600" cy="581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3754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3244" y="374062"/>
            <a:ext cx="8252521" cy="643855"/>
          </a:xfrm>
        </p:spPr>
        <p:txBody>
          <a:bodyPr/>
          <a:lstStyle/>
          <a:p>
            <a:r>
              <a:rPr lang="en-US" sz="4000" dirty="0">
                <a:solidFill>
                  <a:srgbClr val="FF0000"/>
                </a:solidFill>
                <a:latin typeface="Cambria" panose="02040503050406030204" pitchFamily="18" charset="0"/>
              </a:rPr>
              <a:t>Structure/Function: </a:t>
            </a:r>
            <a:r>
              <a:rPr lang="en-US" sz="4000" dirty="0" smtClean="0">
                <a:solidFill>
                  <a:srgbClr val="FF0000"/>
                </a:solidFill>
                <a:latin typeface="Cambria" panose="02040503050406030204" pitchFamily="18" charset="0"/>
              </a:rPr>
              <a:t/>
            </a:r>
            <a:br>
              <a:rPr lang="en-US" sz="4000" dirty="0" smtClean="0">
                <a:solidFill>
                  <a:srgbClr val="FF0000"/>
                </a:solidFill>
                <a:latin typeface="Cambria" panose="02040503050406030204" pitchFamily="18" charset="0"/>
              </a:rPr>
            </a:br>
            <a:r>
              <a:rPr lang="en-US" sz="4000" dirty="0">
                <a:solidFill>
                  <a:srgbClr val="FF0000"/>
                </a:solidFill>
                <a:latin typeface="Cambria" panose="02040503050406030204" pitchFamily="18" charset="0"/>
              </a:rPr>
              <a:t>T</a:t>
            </a:r>
            <a:r>
              <a:rPr lang="en-US" sz="4000" dirty="0" smtClean="0">
                <a:solidFill>
                  <a:srgbClr val="FF0000"/>
                </a:solidFill>
                <a:latin typeface="Cambria" panose="02040503050406030204" pitchFamily="18" charset="0"/>
              </a:rPr>
              <a:t>he </a:t>
            </a:r>
            <a:r>
              <a:rPr lang="en-US" sz="4000" dirty="0">
                <a:solidFill>
                  <a:srgbClr val="FF0000"/>
                </a:solidFill>
                <a:latin typeface="Cambria" panose="02040503050406030204" pitchFamily="18" charset="0"/>
              </a:rPr>
              <a:t>Plasma Membrane</a:t>
            </a:r>
          </a:p>
        </p:txBody>
      </p:sp>
      <p:sp>
        <p:nvSpPr>
          <p:cNvPr id="73730" name="Rectangle 2"/>
          <p:cNvSpPr>
            <a:spLocks noGrp="1" noChangeArrowheads="1"/>
          </p:cNvSpPr>
          <p:nvPr>
            <p:ph idx="1"/>
          </p:nvPr>
        </p:nvSpPr>
        <p:spPr>
          <a:xfrm>
            <a:off x="733244" y="2168188"/>
            <a:ext cx="7944930" cy="2731616"/>
          </a:xfrm>
        </p:spPr>
        <p:txBody>
          <a:bodyPr/>
          <a:lstStyle/>
          <a:p>
            <a:r>
              <a:rPr lang="en-US" b="1" dirty="0" smtClean="0">
                <a:latin typeface="Cambria" panose="02040503050406030204" pitchFamily="18" charset="0"/>
              </a:rPr>
              <a:t>Suspended in the phospholipid bilayer of most membranes are proteins that</a:t>
            </a:r>
          </a:p>
          <a:p>
            <a:pPr lvl="1"/>
            <a:r>
              <a:rPr lang="en-US" b="1" dirty="0" smtClean="0">
                <a:latin typeface="Cambria" panose="02040503050406030204" pitchFamily="18" charset="0"/>
              </a:rPr>
              <a:t>help regulate traffic across the membrane and</a:t>
            </a:r>
          </a:p>
          <a:p>
            <a:pPr lvl="1"/>
            <a:r>
              <a:rPr lang="en-US" b="1" dirty="0" smtClean="0">
                <a:latin typeface="Cambria" panose="02040503050406030204" pitchFamily="18" charset="0"/>
              </a:rPr>
              <a:t>perform other functions.</a:t>
            </a:r>
            <a:endParaRPr lang="en-US" b="1" dirty="0">
              <a:latin typeface="Cambria" panose="02040503050406030204" pitchFamily="18" charset="0"/>
            </a:endParaRPr>
          </a:p>
        </p:txBody>
      </p:sp>
      <p:sp>
        <p:nvSpPr>
          <p:cNvPr id="2" name="Rectangle 1"/>
          <p:cNvSpPr/>
          <p:nvPr/>
        </p:nvSpPr>
        <p:spPr>
          <a:xfrm>
            <a:off x="733244" y="4364033"/>
            <a:ext cx="8091578" cy="1938992"/>
          </a:xfrm>
          <a:prstGeom prst="rect">
            <a:avLst/>
          </a:prstGeom>
        </p:spPr>
        <p:txBody>
          <a:bodyPr wrap="square">
            <a:spAutoFit/>
          </a:bodyPr>
          <a:lstStyle/>
          <a:p>
            <a:r>
              <a:rPr lang="en-US" altLang="zh-CN" b="1" dirty="0">
                <a:latin typeface="Cambria" panose="02040503050406030204" pitchFamily="18" charset="0"/>
              </a:rPr>
              <a:t>The plasma membrane is a </a:t>
            </a:r>
            <a:r>
              <a:rPr lang="en-US" altLang="zh-CN" b="1" dirty="0">
                <a:solidFill>
                  <a:srgbClr val="FF0000"/>
                </a:solidFill>
                <a:latin typeface="Cambria" panose="02040503050406030204" pitchFamily="18" charset="0"/>
              </a:rPr>
              <a:t>fluid </a:t>
            </a:r>
            <a:r>
              <a:rPr lang="en-US" altLang="zh-CN" b="1" dirty="0" smtClean="0">
                <a:solidFill>
                  <a:srgbClr val="FF0000"/>
                </a:solidFill>
                <a:latin typeface="Cambria" panose="02040503050406030204" pitchFamily="18" charset="0"/>
              </a:rPr>
              <a:t>mosaic</a:t>
            </a:r>
            <a:r>
              <a:rPr lang="en-US" altLang="zh-CN"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流动镶嵌</a:t>
            </a:r>
            <a:r>
              <a:rPr lang="en-US" altLang="zh-CN" sz="2000" b="1" dirty="0" smtClean="0">
                <a:solidFill>
                  <a:srgbClr val="FF0000"/>
                </a:solidFill>
                <a:latin typeface="楷体" panose="02010609060101010101" pitchFamily="49" charset="-122"/>
                <a:ea typeface="楷体" panose="02010609060101010101" pitchFamily="49" charset="-122"/>
              </a:rPr>
              <a:t>）</a:t>
            </a:r>
            <a:r>
              <a:rPr lang="en-US" altLang="zh-CN" b="1" dirty="0" smtClean="0">
                <a:latin typeface="Cambria" panose="02040503050406030204" pitchFamily="18" charset="0"/>
              </a:rPr>
              <a:t>:</a:t>
            </a:r>
            <a:endParaRPr lang="en-US" altLang="zh-CN" b="1" dirty="0">
              <a:latin typeface="Cambria" panose="02040503050406030204" pitchFamily="18" charset="0"/>
            </a:endParaRPr>
          </a:p>
          <a:p>
            <a:pPr lvl="1"/>
            <a:r>
              <a:rPr lang="en-US" altLang="zh-CN" b="1" dirty="0">
                <a:latin typeface="Cambria" panose="02040503050406030204" pitchFamily="18" charset="0"/>
              </a:rPr>
              <a:t>fluid because molecules can move freely past one another and</a:t>
            </a:r>
          </a:p>
          <a:p>
            <a:pPr lvl="1"/>
            <a:r>
              <a:rPr lang="en-US" altLang="zh-CN" b="1" dirty="0">
                <a:latin typeface="Cambria" panose="02040503050406030204" pitchFamily="18" charset="0"/>
              </a:rPr>
              <a:t>a mosaic because of the diversity of proteins in the membrane.</a:t>
            </a:r>
          </a:p>
        </p:txBody>
      </p:sp>
      <p:pic>
        <p:nvPicPr>
          <p:cNvPr id="3074" name="Picture 2" descr="Image result for mosa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152" y="149405"/>
            <a:ext cx="1737022" cy="1737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74"/>
                                        </p:tgtEl>
                                      </p:cBhvr>
                                    </p:animEffect>
                                    <p:set>
                                      <p:cBhvr>
                                        <p:cTn id="12" dur="1" fill="hold">
                                          <p:stCondLst>
                                            <p:cond delay="499"/>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72860" y="570215"/>
            <a:ext cx="8471140" cy="958863"/>
          </a:xfrm>
        </p:spPr>
        <p:txBody>
          <a:bodyPr/>
          <a:lstStyle/>
          <a:p>
            <a:r>
              <a:rPr lang="en-US" dirty="0" smtClean="0">
                <a:solidFill>
                  <a:srgbClr val="FF0000"/>
                </a:solidFill>
                <a:latin typeface="Cambria" panose="02040503050406030204" pitchFamily="18" charset="0"/>
              </a:rPr>
              <a:t>Biology and Society </a:t>
            </a:r>
            <a:br>
              <a:rPr lang="en-US" dirty="0" smtClean="0">
                <a:solidFill>
                  <a:srgbClr val="FF0000"/>
                </a:solidFill>
                <a:latin typeface="Cambria" panose="02040503050406030204" pitchFamily="18" charset="0"/>
              </a:rPr>
            </a:br>
            <a:r>
              <a:rPr lang="en-US" dirty="0" smtClean="0">
                <a:solidFill>
                  <a:srgbClr val="FF0000"/>
                </a:solidFill>
                <a:latin typeface="Cambria" panose="02040503050406030204" pitchFamily="18" charset="0"/>
              </a:rPr>
              <a:t>Antibiotics: </a:t>
            </a:r>
            <a:r>
              <a:rPr lang="en-US" sz="2800" dirty="0" smtClean="0">
                <a:solidFill>
                  <a:srgbClr val="FF0000"/>
                </a:solidFill>
                <a:latin typeface="Cambria" panose="02040503050406030204" pitchFamily="18" charset="0"/>
              </a:rPr>
              <a:t>Drugs That Target Bacterial Cells</a:t>
            </a:r>
          </a:p>
        </p:txBody>
      </p:sp>
      <p:sp>
        <p:nvSpPr>
          <p:cNvPr id="20483" name="Rectangle 3"/>
          <p:cNvSpPr>
            <a:spLocks noGrp="1" noChangeArrowheads="1"/>
          </p:cNvSpPr>
          <p:nvPr>
            <p:ph idx="1"/>
          </p:nvPr>
        </p:nvSpPr>
        <p:spPr>
          <a:xfrm>
            <a:off x="672860" y="1960605"/>
            <a:ext cx="8157630" cy="4216357"/>
          </a:xfrm>
        </p:spPr>
        <p:txBody>
          <a:bodyPr/>
          <a:lstStyle/>
          <a:p>
            <a:r>
              <a:rPr lang="en-US" b="1" dirty="0" smtClean="0">
                <a:latin typeface="Cambria" panose="02040503050406030204" pitchFamily="18" charset="0"/>
              </a:rPr>
              <a:t>The first antibiotic</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抗生素</a:t>
            </a:r>
            <a:r>
              <a:rPr lang="en-US" sz="2000" b="1" dirty="0" smtClean="0">
                <a:latin typeface="楷体" panose="02010609060101010101" pitchFamily="49" charset="-122"/>
                <a:ea typeface="楷体" panose="02010609060101010101" pitchFamily="49" charset="-122"/>
              </a:rPr>
              <a:t>） </a:t>
            </a:r>
            <a:r>
              <a:rPr lang="en-US" b="1" dirty="0" smtClean="0">
                <a:latin typeface="Cambria" panose="02040503050406030204" pitchFamily="18" charset="0"/>
              </a:rPr>
              <a:t>to be discovered was </a:t>
            </a:r>
            <a:r>
              <a:rPr lang="en-US" b="1" dirty="0" smtClean="0">
                <a:solidFill>
                  <a:srgbClr val="FF0000"/>
                </a:solidFill>
                <a:latin typeface="Cambria" panose="02040503050406030204" pitchFamily="18" charset="0"/>
              </a:rPr>
              <a:t>penicillin</a:t>
            </a:r>
            <a:r>
              <a:rPr lang="en-US" b="1" dirty="0" smtClean="0">
                <a:latin typeface="Cambria" panose="02040503050406030204" pitchFamily="18" charset="0"/>
              </a:rPr>
              <a:t> in 1920.</a:t>
            </a:r>
          </a:p>
          <a:p>
            <a:r>
              <a:rPr lang="en-US" b="1" dirty="0" smtClean="0">
                <a:latin typeface="Cambria" panose="02040503050406030204" pitchFamily="18" charset="0"/>
              </a:rPr>
              <a:t>The widespread use of antibiotics drastically decreased deaths from bacterial infections.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841248"/>
            <a:ext cx="8546592" cy="5175504"/>
          </a:xfrm>
          <a:prstGeom prst="rect">
            <a:avLst/>
          </a:prstGeom>
          <a:noFill/>
          <a:ln>
            <a:noFill/>
          </a:ln>
        </p:spPr>
      </p:pic>
      <p:sp>
        <p:nvSpPr>
          <p:cNvPr id="3" name="Freeform 2"/>
          <p:cNvSpPr/>
          <p:nvPr/>
        </p:nvSpPr>
        <p:spPr bwMode="auto">
          <a:xfrm flipH="1">
            <a:off x="1987549" y="3286124"/>
            <a:ext cx="593725" cy="65087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a:off x="1987548" y="2635250"/>
            <a:ext cx="657225" cy="47942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V="1">
            <a:off x="5137149" y="1069973"/>
            <a:ext cx="1638299" cy="69215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flipV="1">
            <a:off x="5727700" y="1069971"/>
            <a:ext cx="1047748" cy="124460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flipV="1">
            <a:off x="4156075" y="1069970"/>
            <a:ext cx="2619373" cy="71437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TextBox 8"/>
          <p:cNvSpPr txBox="1"/>
          <p:nvPr/>
        </p:nvSpPr>
        <p:spPr>
          <a:xfrm>
            <a:off x="3665396" y="992061"/>
            <a:ext cx="1825821" cy="317651"/>
          </a:xfrm>
          <a:prstGeom prst="rect">
            <a:avLst/>
          </a:prstGeom>
          <a:noFill/>
        </p:spPr>
        <p:txBody>
          <a:bodyPr wrap="none" lIns="0" tIns="0" rIns="0" bIns="0">
            <a:spAutoFit/>
          </a:bodyPr>
          <a:lstStyle/>
          <a:p>
            <a:pPr eaLnBrk="0" fontAlgn="auto" hangingPunct="0">
              <a:spcBef>
                <a:spcPts val="0"/>
              </a:spcBef>
              <a:spcAft>
                <a:spcPts val="0"/>
              </a:spcAft>
              <a:defRPr/>
            </a:pPr>
            <a:r>
              <a:rPr lang="en-US" sz="2064" b="1" dirty="0">
                <a:solidFill>
                  <a:srgbClr val="000000"/>
                </a:solidFill>
                <a:latin typeface="Arial"/>
                <a:ea typeface="ＭＳ Ｐゴシック" charset="0"/>
              </a:rPr>
              <a:t>Outside of cell</a:t>
            </a:r>
          </a:p>
        </p:txBody>
      </p:sp>
      <p:sp>
        <p:nvSpPr>
          <p:cNvPr id="10" name="TextBox 9"/>
          <p:cNvSpPr txBox="1"/>
          <p:nvPr/>
        </p:nvSpPr>
        <p:spPr>
          <a:xfrm>
            <a:off x="6877702" y="851565"/>
            <a:ext cx="1354538" cy="589905"/>
          </a:xfrm>
          <a:prstGeom prst="rect">
            <a:avLst/>
          </a:prstGeom>
          <a:noFill/>
        </p:spPr>
        <p:txBody>
          <a:bodyPr wrap="none" lIns="0" tIns="0" rIns="0" bIns="0">
            <a:spAutoFit/>
          </a:bodyPr>
          <a:lstStyle/>
          <a:p>
            <a:pPr eaLnBrk="0" fontAlgn="auto" hangingPunct="0">
              <a:lnSpc>
                <a:spcPts val="2300"/>
              </a:lnSpc>
              <a:spcBef>
                <a:spcPts val="0"/>
              </a:spcBef>
              <a:spcAft>
                <a:spcPts val="0"/>
              </a:spcAft>
              <a:defRPr/>
            </a:pPr>
            <a:r>
              <a:rPr lang="en-US" sz="2064" b="1" dirty="0" smtClean="0">
                <a:solidFill>
                  <a:srgbClr val="000000"/>
                </a:solidFill>
                <a:latin typeface="Arial"/>
                <a:ea typeface="ＭＳ Ｐゴシック" charset="0"/>
              </a:rPr>
              <a:t>Embedded</a:t>
            </a:r>
          </a:p>
          <a:p>
            <a:pPr eaLnBrk="0" fontAlgn="auto" hangingPunct="0">
              <a:lnSpc>
                <a:spcPts val="2300"/>
              </a:lnSpc>
              <a:spcBef>
                <a:spcPts val="0"/>
              </a:spcBef>
              <a:spcAft>
                <a:spcPts val="0"/>
              </a:spcAft>
              <a:defRPr/>
            </a:pPr>
            <a:r>
              <a:rPr lang="en-US" sz="2064" b="1" dirty="0" smtClean="0">
                <a:solidFill>
                  <a:srgbClr val="000000"/>
                </a:solidFill>
                <a:latin typeface="Arial"/>
                <a:ea typeface="ＭＳ Ｐゴシック" charset="0"/>
              </a:rPr>
              <a:t>proteins</a:t>
            </a:r>
            <a:endParaRPr lang="en-US" sz="2064" b="1" dirty="0">
              <a:solidFill>
                <a:srgbClr val="000000"/>
              </a:solidFill>
              <a:latin typeface="Arial"/>
              <a:ea typeface="ＭＳ Ｐゴシック" charset="0"/>
            </a:endParaRPr>
          </a:p>
        </p:txBody>
      </p:sp>
      <p:sp>
        <p:nvSpPr>
          <p:cNvPr id="11" name="TextBox 10"/>
          <p:cNvSpPr txBox="1"/>
          <p:nvPr/>
        </p:nvSpPr>
        <p:spPr>
          <a:xfrm>
            <a:off x="480874" y="2656553"/>
            <a:ext cx="1457129" cy="589905"/>
          </a:xfrm>
          <a:prstGeom prst="rect">
            <a:avLst/>
          </a:prstGeom>
          <a:noFill/>
        </p:spPr>
        <p:txBody>
          <a:bodyPr wrap="none" lIns="0" tIns="0" rIns="0" bIns="0">
            <a:spAutoFit/>
          </a:bodyPr>
          <a:lstStyle/>
          <a:p>
            <a:pPr algn="r" eaLnBrk="0" fontAlgn="auto" hangingPunct="0">
              <a:lnSpc>
                <a:spcPts val="2300"/>
              </a:lnSpc>
              <a:spcBef>
                <a:spcPts val="0"/>
              </a:spcBef>
              <a:spcAft>
                <a:spcPts val="0"/>
              </a:spcAft>
              <a:defRPr/>
            </a:pPr>
            <a:r>
              <a:rPr lang="en-US" sz="2064" b="1" dirty="0" smtClean="0">
                <a:solidFill>
                  <a:srgbClr val="000000"/>
                </a:solidFill>
                <a:latin typeface="Arial"/>
                <a:ea typeface="ＭＳ Ｐゴシック" charset="0"/>
              </a:rPr>
              <a:t>Hydrophilic</a:t>
            </a:r>
          </a:p>
          <a:p>
            <a:pPr algn="r" eaLnBrk="0" fontAlgn="auto" hangingPunct="0">
              <a:lnSpc>
                <a:spcPts val="2300"/>
              </a:lnSpc>
              <a:spcBef>
                <a:spcPts val="0"/>
              </a:spcBef>
              <a:spcAft>
                <a:spcPts val="0"/>
              </a:spcAft>
              <a:defRPr/>
            </a:pPr>
            <a:r>
              <a:rPr lang="en-US" sz="2064" b="1" dirty="0" smtClean="0">
                <a:solidFill>
                  <a:srgbClr val="000000"/>
                </a:solidFill>
                <a:latin typeface="Arial"/>
                <a:ea typeface="ＭＳ Ｐゴシック" charset="0"/>
              </a:rPr>
              <a:t>head</a:t>
            </a:r>
            <a:endParaRPr lang="en-US" sz="2064" b="1" dirty="0">
              <a:solidFill>
                <a:srgbClr val="000000"/>
              </a:solidFill>
              <a:latin typeface="Arial"/>
              <a:ea typeface="ＭＳ Ｐゴシック" charset="0"/>
            </a:endParaRPr>
          </a:p>
        </p:txBody>
      </p:sp>
      <p:sp>
        <p:nvSpPr>
          <p:cNvPr id="12" name="TextBox 11"/>
          <p:cNvSpPr txBox="1"/>
          <p:nvPr/>
        </p:nvSpPr>
        <p:spPr>
          <a:xfrm>
            <a:off x="299106" y="3517771"/>
            <a:ext cx="1633459" cy="589905"/>
          </a:xfrm>
          <a:prstGeom prst="rect">
            <a:avLst/>
          </a:prstGeom>
          <a:noFill/>
        </p:spPr>
        <p:txBody>
          <a:bodyPr wrap="none" lIns="0" tIns="0" rIns="0" bIns="0">
            <a:spAutoFit/>
          </a:bodyPr>
          <a:lstStyle/>
          <a:p>
            <a:pPr algn="r" eaLnBrk="0" fontAlgn="auto" hangingPunct="0">
              <a:lnSpc>
                <a:spcPts val="2300"/>
              </a:lnSpc>
              <a:spcBef>
                <a:spcPts val="0"/>
              </a:spcBef>
              <a:spcAft>
                <a:spcPts val="0"/>
              </a:spcAft>
              <a:defRPr/>
            </a:pPr>
            <a:r>
              <a:rPr lang="en-US" sz="2064" b="1" dirty="0" smtClean="0">
                <a:solidFill>
                  <a:srgbClr val="000000"/>
                </a:solidFill>
                <a:latin typeface="Arial"/>
                <a:ea typeface="ＭＳ Ｐゴシック" charset="0"/>
              </a:rPr>
              <a:t>Hydrophobic</a:t>
            </a:r>
          </a:p>
          <a:p>
            <a:pPr algn="r" eaLnBrk="0" fontAlgn="auto" hangingPunct="0">
              <a:lnSpc>
                <a:spcPts val="2300"/>
              </a:lnSpc>
              <a:spcBef>
                <a:spcPts val="0"/>
              </a:spcBef>
              <a:spcAft>
                <a:spcPts val="0"/>
              </a:spcAft>
              <a:defRPr/>
            </a:pPr>
            <a:r>
              <a:rPr lang="en-US" sz="2064" b="1" dirty="0" smtClean="0">
                <a:solidFill>
                  <a:srgbClr val="000000"/>
                </a:solidFill>
                <a:latin typeface="Arial"/>
                <a:ea typeface="ＭＳ Ｐゴシック" charset="0"/>
              </a:rPr>
              <a:t>tail</a:t>
            </a:r>
            <a:endParaRPr lang="en-US" sz="2064" b="1" dirty="0">
              <a:solidFill>
                <a:srgbClr val="000000"/>
              </a:solidFill>
              <a:latin typeface="Arial"/>
              <a:ea typeface="ＭＳ Ｐゴシック" charset="0"/>
            </a:endParaRPr>
          </a:p>
        </p:txBody>
      </p:sp>
      <p:sp>
        <p:nvSpPr>
          <p:cNvPr id="13" name="TextBox 12"/>
          <p:cNvSpPr txBox="1"/>
          <p:nvPr/>
        </p:nvSpPr>
        <p:spPr>
          <a:xfrm>
            <a:off x="7149165" y="2490659"/>
            <a:ext cx="1678345" cy="589905"/>
          </a:xfrm>
          <a:prstGeom prst="rect">
            <a:avLst/>
          </a:prstGeom>
          <a:noFill/>
        </p:spPr>
        <p:txBody>
          <a:bodyPr wrap="none" lIns="0" tIns="0" rIns="0" bIns="0">
            <a:spAutoFit/>
          </a:bodyPr>
          <a:lstStyle/>
          <a:p>
            <a:pPr eaLnBrk="0" fontAlgn="auto" hangingPunct="0">
              <a:lnSpc>
                <a:spcPts val="2300"/>
              </a:lnSpc>
              <a:spcBef>
                <a:spcPts val="0"/>
              </a:spcBef>
              <a:spcAft>
                <a:spcPts val="0"/>
              </a:spcAft>
              <a:defRPr/>
            </a:pPr>
            <a:r>
              <a:rPr lang="en-US" sz="2064" b="1" dirty="0" smtClean="0">
                <a:solidFill>
                  <a:srgbClr val="000000"/>
                </a:solidFill>
                <a:latin typeface="Arial"/>
                <a:ea typeface="ＭＳ Ｐゴシック" charset="0"/>
              </a:rPr>
              <a:t>Phospholipid</a:t>
            </a:r>
          </a:p>
          <a:p>
            <a:pPr eaLnBrk="0" fontAlgn="auto" hangingPunct="0">
              <a:lnSpc>
                <a:spcPts val="2300"/>
              </a:lnSpc>
              <a:spcBef>
                <a:spcPts val="0"/>
              </a:spcBef>
              <a:spcAft>
                <a:spcPts val="0"/>
              </a:spcAft>
              <a:defRPr/>
            </a:pPr>
            <a:r>
              <a:rPr lang="en-US" sz="2064" b="1" dirty="0" smtClean="0">
                <a:solidFill>
                  <a:srgbClr val="000000"/>
                </a:solidFill>
                <a:latin typeface="Arial"/>
                <a:ea typeface="ＭＳ Ｐゴシック" charset="0"/>
              </a:rPr>
              <a:t>bilayer</a:t>
            </a:r>
            <a:endParaRPr lang="en-US" sz="2064" b="1" dirty="0">
              <a:solidFill>
                <a:srgbClr val="000000"/>
              </a:solidFill>
              <a:latin typeface="Arial"/>
              <a:ea typeface="ＭＳ Ｐゴシック" charset="0"/>
            </a:endParaRPr>
          </a:p>
        </p:txBody>
      </p:sp>
      <p:sp>
        <p:nvSpPr>
          <p:cNvPr id="14" name="TextBox 13"/>
          <p:cNvSpPr txBox="1"/>
          <p:nvPr/>
        </p:nvSpPr>
        <p:spPr>
          <a:xfrm>
            <a:off x="2969279" y="5138611"/>
            <a:ext cx="3210815" cy="317651"/>
          </a:xfrm>
          <a:prstGeom prst="rect">
            <a:avLst/>
          </a:prstGeom>
          <a:noFill/>
        </p:spPr>
        <p:txBody>
          <a:bodyPr wrap="none" lIns="0" tIns="0" rIns="0" bIns="0">
            <a:spAutoFit/>
          </a:bodyPr>
          <a:lstStyle/>
          <a:p>
            <a:pPr eaLnBrk="0" fontAlgn="auto" hangingPunct="0">
              <a:spcBef>
                <a:spcPts val="0"/>
              </a:spcBef>
              <a:spcAft>
                <a:spcPts val="0"/>
              </a:spcAft>
              <a:defRPr/>
            </a:pPr>
            <a:r>
              <a:rPr lang="en-US" sz="2064" b="1">
                <a:solidFill>
                  <a:srgbClr val="000000"/>
                </a:solidFill>
                <a:latin typeface="Arial"/>
                <a:ea typeface="ＭＳ Ｐゴシック" charset="0"/>
              </a:rPr>
              <a:t>Cytoplasm (inside of cell)</a:t>
            </a:r>
          </a:p>
        </p:txBody>
      </p:sp>
      <p:sp>
        <p:nvSpPr>
          <p:cNvPr id="15" name="TextBox 14"/>
          <p:cNvSpPr txBox="1"/>
          <p:nvPr/>
        </p:nvSpPr>
        <p:spPr>
          <a:xfrm>
            <a:off x="332441" y="5641849"/>
            <a:ext cx="4624664" cy="317651"/>
          </a:xfrm>
          <a:prstGeom prst="rect">
            <a:avLst/>
          </a:prstGeom>
          <a:noFill/>
        </p:spPr>
        <p:txBody>
          <a:bodyPr wrap="none" lIns="0" tIns="0" rIns="0" bIns="0">
            <a:spAutoFit/>
          </a:bodyPr>
          <a:lstStyle/>
          <a:p>
            <a:pPr eaLnBrk="0" fontAlgn="auto" hangingPunct="0">
              <a:spcBef>
                <a:spcPts val="0"/>
              </a:spcBef>
              <a:spcAft>
                <a:spcPts val="0"/>
              </a:spcAft>
              <a:defRPr/>
            </a:pPr>
            <a:r>
              <a:rPr lang="en-US" sz="2064" b="1">
                <a:solidFill>
                  <a:srgbClr val="000000"/>
                </a:solidFill>
                <a:latin typeface="Arial"/>
                <a:ea typeface="ＭＳ Ｐゴシック" charset="0"/>
              </a:rPr>
              <a:t>(b) Fluid mosaic model of membrane</a:t>
            </a:r>
          </a:p>
        </p:txBody>
      </p:sp>
      <p:grpSp>
        <p:nvGrpSpPr>
          <p:cNvPr id="16" name="Group 15"/>
          <p:cNvGrpSpPr/>
          <p:nvPr/>
        </p:nvGrpSpPr>
        <p:grpSpPr>
          <a:xfrm rot="5400000">
            <a:off x="6010671" y="2643590"/>
            <a:ext cx="1682752" cy="330986"/>
            <a:chOff x="1076325" y="1730375"/>
            <a:chExt cx="1149350" cy="384175"/>
          </a:xfrm>
        </p:grpSpPr>
        <p:sp>
          <p:nvSpPr>
            <p:cNvPr id="17" name="Freeform 16"/>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18" name="Freeform 17"/>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grpSp>
    </p:spTree>
    <p:extLst>
      <p:ext uri="{BB962C8B-B14F-4D97-AF65-F5344CB8AC3E}">
        <p14:creationId xmlns:p14="http://schemas.microsoft.com/office/powerpoint/2010/main" val="7320812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681487" y="595223"/>
            <a:ext cx="8149004" cy="616932"/>
          </a:xfrm>
        </p:spPr>
        <p:txBody>
          <a:bodyPr/>
          <a:lstStyle/>
          <a:p>
            <a:r>
              <a:rPr lang="en-US" sz="4000" dirty="0" smtClean="0">
                <a:solidFill>
                  <a:srgbClr val="FF0000"/>
                </a:solidFill>
                <a:latin typeface="Cambria" panose="02040503050406030204" pitchFamily="18" charset="0"/>
              </a:rPr>
              <a:t>Cell Surfaces</a:t>
            </a:r>
          </a:p>
        </p:txBody>
      </p:sp>
      <p:sp>
        <p:nvSpPr>
          <p:cNvPr id="96259" name="Rectangle 3"/>
          <p:cNvSpPr>
            <a:spLocks noGrp="1" noChangeArrowheads="1"/>
          </p:cNvSpPr>
          <p:nvPr>
            <p:ph idx="1"/>
          </p:nvPr>
        </p:nvSpPr>
        <p:spPr>
          <a:xfrm>
            <a:off x="810883" y="1699403"/>
            <a:ext cx="8019608" cy="4477559"/>
          </a:xfrm>
        </p:spPr>
        <p:txBody>
          <a:bodyPr/>
          <a:lstStyle/>
          <a:p>
            <a:r>
              <a:rPr lang="en-US" b="1" dirty="0" smtClean="0">
                <a:latin typeface="Cambria" panose="02040503050406030204" pitchFamily="18" charset="0"/>
              </a:rPr>
              <a:t>Plant cells have a cell wall made from cellulose fibers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纤维素纤维</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t>
            </a:r>
          </a:p>
          <a:p>
            <a:r>
              <a:rPr lang="en-US" b="1" dirty="0" smtClean="0">
                <a:latin typeface="Cambria" panose="02040503050406030204" pitchFamily="18" charset="0"/>
              </a:rPr>
              <a:t>Plant cell walls</a:t>
            </a:r>
          </a:p>
          <a:p>
            <a:pPr lvl="1"/>
            <a:r>
              <a:rPr lang="en-US" b="1" dirty="0" smtClean="0">
                <a:latin typeface="Cambria" panose="02040503050406030204" pitchFamily="18" charset="0"/>
              </a:rPr>
              <a:t>protect the cells,</a:t>
            </a:r>
          </a:p>
          <a:p>
            <a:pPr lvl="1"/>
            <a:r>
              <a:rPr lang="en-US" b="1" dirty="0" smtClean="0">
                <a:latin typeface="Cambria" panose="02040503050406030204" pitchFamily="18" charset="0"/>
              </a:rPr>
              <a:t>maintain cell shape, and</a:t>
            </a:r>
          </a:p>
          <a:p>
            <a:pPr lvl="1"/>
            <a:r>
              <a:rPr lang="en-US" b="1" dirty="0" smtClean="0">
                <a:latin typeface="Cambria" panose="02040503050406030204" pitchFamily="18" charset="0"/>
              </a:rPr>
              <a:t>keep cells from absorbing too much water.</a:t>
            </a:r>
          </a:p>
        </p:txBody>
      </p:sp>
      <p:sp>
        <p:nvSpPr>
          <p:cNvPr id="2" name="Rectangle 1"/>
          <p:cNvSpPr/>
          <p:nvPr/>
        </p:nvSpPr>
        <p:spPr>
          <a:xfrm>
            <a:off x="810883" y="5075215"/>
            <a:ext cx="4572000" cy="523220"/>
          </a:xfrm>
          <a:prstGeom prst="rect">
            <a:avLst/>
          </a:prstGeom>
        </p:spPr>
        <p:txBody>
          <a:bodyPr>
            <a:spAutoFit/>
          </a:bodyPr>
          <a:lstStyle/>
          <a:p>
            <a:r>
              <a:rPr lang="en-US" altLang="zh-CN" sz="2800" b="1" dirty="0">
                <a:latin typeface="Cambria" panose="02040503050406030204" pitchFamily="18" charset="0"/>
              </a:rPr>
              <a:t>Animal cells </a:t>
            </a:r>
            <a:r>
              <a:rPr lang="en-US" altLang="zh-CN" sz="2800" b="1" dirty="0" smtClean="0">
                <a:latin typeface="Cambria" panose="02040503050406030204" pitchFamily="18" charset="0"/>
              </a:rPr>
              <a:t>lack </a:t>
            </a:r>
            <a:r>
              <a:rPr lang="en-US" altLang="zh-CN" sz="2800" b="1" dirty="0">
                <a:latin typeface="Cambria" panose="02040503050406030204" pitchFamily="18" charset="0"/>
              </a:rPr>
              <a:t>cell </a:t>
            </a:r>
            <a:r>
              <a:rPr lang="en-US" altLang="zh-CN" sz="2800" b="1" dirty="0" smtClean="0">
                <a:latin typeface="Cambria" panose="02040503050406030204" pitchFamily="18" charset="0"/>
              </a:rPr>
              <a:t>walls.</a:t>
            </a:r>
            <a:endParaRPr lang="zh-CN" altLang="en-US" sz="28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79334" y="507627"/>
            <a:ext cx="8272731" cy="958863"/>
          </a:xfrm>
        </p:spPr>
        <p:txBody>
          <a:bodyPr/>
          <a:lstStyle/>
          <a:p>
            <a:r>
              <a:rPr lang="en-US" sz="4000" dirty="0" smtClean="0">
                <a:solidFill>
                  <a:srgbClr val="FF0000"/>
                </a:solidFill>
                <a:latin typeface="Cambria" panose="02040503050406030204" pitchFamily="18" charset="0"/>
              </a:rPr>
              <a:t>Cell Surfaces</a:t>
            </a:r>
            <a:endParaRPr lang="en-US" sz="4000" dirty="0">
              <a:solidFill>
                <a:srgbClr val="FF0000"/>
              </a:solidFill>
              <a:latin typeface="Cambria" panose="02040503050406030204" pitchFamily="18" charset="0"/>
            </a:endParaRPr>
          </a:p>
        </p:txBody>
      </p:sp>
      <p:sp>
        <p:nvSpPr>
          <p:cNvPr id="9" name="Content Placeholder 8"/>
          <p:cNvSpPr>
            <a:spLocks noGrp="1"/>
          </p:cNvSpPr>
          <p:nvPr>
            <p:ph idx="1"/>
          </p:nvPr>
        </p:nvSpPr>
        <p:spPr>
          <a:xfrm>
            <a:off x="779334" y="1630392"/>
            <a:ext cx="7709058" cy="4244646"/>
          </a:xfrm>
        </p:spPr>
        <p:txBody>
          <a:bodyPr/>
          <a:lstStyle/>
          <a:p>
            <a:r>
              <a:rPr lang="en-US" b="1" dirty="0" smtClean="0">
                <a:latin typeface="Cambria" panose="02040503050406030204" pitchFamily="18" charset="0"/>
              </a:rPr>
              <a:t>Fibers made of the protein collagen</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胶原蛋白</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t>
            </a:r>
          </a:p>
          <a:p>
            <a:pPr lvl="1"/>
            <a:r>
              <a:rPr lang="en-US" b="1" dirty="0" smtClean="0">
                <a:latin typeface="Cambria" panose="02040503050406030204" pitchFamily="18" charset="0"/>
              </a:rPr>
              <a:t>hold cells together in tissues and </a:t>
            </a:r>
          </a:p>
          <a:p>
            <a:pPr lvl="1"/>
            <a:r>
              <a:rPr lang="en-US" b="1" dirty="0" smtClean="0">
                <a:latin typeface="Cambria" panose="02040503050406030204" pitchFamily="18" charset="0"/>
              </a:rPr>
              <a:t>can have protective and supportive functions. </a:t>
            </a:r>
          </a:p>
          <a:p>
            <a:r>
              <a:rPr lang="en-US" b="1" dirty="0" smtClean="0">
                <a:latin typeface="Cambria" panose="02040503050406030204" pitchFamily="18" charset="0"/>
              </a:rPr>
              <a:t>In addition, the surfaces of most animal cells contain cell junctions, structures that connect cells together into tissues, allowing the cells to function in a coordinated way.</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59919" y="434447"/>
            <a:ext cx="8097246" cy="1299462"/>
          </a:xfrm>
        </p:spPr>
        <p:txBody>
          <a:bodyPr/>
          <a:lstStyle/>
          <a:p>
            <a:r>
              <a:rPr lang="en-US" sz="4000" dirty="0" smtClean="0">
                <a:solidFill>
                  <a:srgbClr val="FF0000"/>
                </a:solidFill>
                <a:latin typeface="Cambria" panose="02040503050406030204" pitchFamily="18" charset="0"/>
              </a:rPr>
              <a:t>The Nucleus and Ribosomes: Genetic Control of the Cell</a:t>
            </a:r>
          </a:p>
        </p:txBody>
      </p:sp>
      <p:sp>
        <p:nvSpPr>
          <p:cNvPr id="100355" name="Rectangle 3"/>
          <p:cNvSpPr>
            <a:spLocks noGrp="1" noChangeArrowheads="1"/>
          </p:cNvSpPr>
          <p:nvPr>
            <p:ph idx="1"/>
          </p:nvPr>
        </p:nvSpPr>
        <p:spPr>
          <a:xfrm>
            <a:off x="586595" y="2173857"/>
            <a:ext cx="8243895" cy="4337124"/>
          </a:xfrm>
        </p:spPr>
        <p:txBody>
          <a:bodyPr/>
          <a:lstStyle/>
          <a:p>
            <a:r>
              <a:rPr lang="en-US" b="1" dirty="0" smtClean="0">
                <a:latin typeface="Cambria" panose="02040503050406030204" pitchFamily="18" charset="0"/>
              </a:rPr>
              <a:t>The nucleus is the control center of the cell.</a:t>
            </a:r>
          </a:p>
          <a:p>
            <a:pPr lvl="1"/>
            <a:r>
              <a:rPr lang="en-US" b="1" dirty="0" smtClean="0">
                <a:latin typeface="Cambria" panose="02040503050406030204" pitchFamily="18" charset="0"/>
              </a:rPr>
              <a:t>Each gene is a stretch of DNA that stores the information necessary to produce a particular protein. </a:t>
            </a:r>
          </a:p>
          <a:p>
            <a:pPr lvl="1"/>
            <a:r>
              <a:rPr lang="en-US" b="1" dirty="0" smtClean="0">
                <a:latin typeface="Cambria" panose="02040503050406030204" pitchFamily="18" charset="0"/>
              </a:rPr>
              <a:t>Proteins do most of the actual work of the cell.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55607" y="474453"/>
            <a:ext cx="8174884" cy="616932"/>
          </a:xfrm>
        </p:spPr>
        <p:txBody>
          <a:bodyPr/>
          <a:lstStyle/>
          <a:p>
            <a:r>
              <a:rPr lang="en-US" sz="4000" dirty="0" smtClean="0">
                <a:solidFill>
                  <a:srgbClr val="FF0000"/>
                </a:solidFill>
                <a:latin typeface="Cambria" panose="02040503050406030204" pitchFamily="18" charset="0"/>
              </a:rPr>
              <a:t>The Nucleus</a:t>
            </a:r>
          </a:p>
        </p:txBody>
      </p:sp>
      <p:sp>
        <p:nvSpPr>
          <p:cNvPr id="102403" name="Rectangle 3"/>
          <p:cNvSpPr>
            <a:spLocks noGrp="1" noChangeArrowheads="1"/>
          </p:cNvSpPr>
          <p:nvPr>
            <p:ph idx="1"/>
          </p:nvPr>
        </p:nvSpPr>
        <p:spPr>
          <a:xfrm>
            <a:off x="655607" y="1431985"/>
            <a:ext cx="8174883" cy="4744978"/>
          </a:xfrm>
        </p:spPr>
        <p:txBody>
          <a:bodyPr/>
          <a:lstStyle/>
          <a:p>
            <a:r>
              <a:rPr lang="en-US" b="1" dirty="0" smtClean="0">
                <a:latin typeface="Cambria" panose="02040503050406030204" pitchFamily="18" charset="0"/>
              </a:rPr>
              <a:t>The nucleus is separated from the cytoplasm by a double membrane called the </a:t>
            </a:r>
            <a:r>
              <a:rPr lang="en-US" b="1" dirty="0" smtClean="0">
                <a:solidFill>
                  <a:srgbClr val="FF0000"/>
                </a:solidFill>
                <a:latin typeface="Cambria" panose="02040503050406030204" pitchFamily="18" charset="0"/>
              </a:rPr>
              <a:t>nuclear envelope</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核膜</a:t>
            </a:r>
            <a:r>
              <a:rPr lang="en-US" sz="2000" b="1" dirty="0" smtClean="0">
                <a:solidFill>
                  <a:srgbClr val="FF0000"/>
                </a:solidFill>
                <a:latin typeface="楷体" panose="02010609060101010101" pitchFamily="49" charset="-122"/>
                <a:ea typeface="楷体" panose="02010609060101010101" pitchFamily="49" charset="-122"/>
              </a:rPr>
              <a:t>）</a:t>
            </a:r>
            <a:r>
              <a:rPr lang="en-US" b="1" dirty="0" smtClean="0">
                <a:latin typeface="Cambria" panose="02040503050406030204" pitchFamily="18" charset="0"/>
              </a:rPr>
              <a:t>.</a:t>
            </a:r>
          </a:p>
          <a:p>
            <a:r>
              <a:rPr lang="en-US" b="1" dirty="0" smtClean="0">
                <a:latin typeface="Cambria" panose="02040503050406030204" pitchFamily="18" charset="0"/>
              </a:rPr>
              <a:t>Pores in the envelope allow certain materials to pass between the nucleus and the surrounding cytoplasm.</a:t>
            </a:r>
          </a:p>
        </p:txBody>
      </p:sp>
      <p:sp>
        <p:nvSpPr>
          <p:cNvPr id="4" name="Footer Placeholder 3"/>
          <p:cNvSpPr>
            <a:spLocks noGrp="1"/>
          </p:cNvSpPr>
          <p:nvPr>
            <p:ph type="ftr" sz="quarter" idx="11"/>
          </p:nvPr>
        </p:nvSpPr>
        <p:spPr/>
        <p:txBody>
          <a:bodyPr/>
          <a:lstStyle/>
          <a:p>
            <a:r>
              <a:rPr lang="en-US" smtClean="0"/>
              <a:t>© 2016 Pearson Education, Inc.</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987296" y="204216"/>
            <a:ext cx="5169408" cy="6449568"/>
          </a:xfrm>
          <a:prstGeom prst="rect">
            <a:avLst/>
          </a:prstGeom>
          <a:noFill/>
          <a:ln>
            <a:noFill/>
          </a:ln>
        </p:spPr>
      </p:pic>
      <p:sp>
        <p:nvSpPr>
          <p:cNvPr id="3" name="Freeform 2"/>
          <p:cNvSpPr/>
          <p:nvPr/>
        </p:nvSpPr>
        <p:spPr bwMode="auto">
          <a:xfrm flipH="1" flipV="1">
            <a:off x="3707606" y="623885"/>
            <a:ext cx="572294" cy="114061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V="1">
            <a:off x="4738688" y="628661"/>
            <a:ext cx="623886" cy="170258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flipV="1">
            <a:off x="5822950" y="623885"/>
            <a:ext cx="458788" cy="148113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flipV="1">
            <a:off x="4577080" y="627056"/>
            <a:ext cx="0" cy="38259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2" name="TextBox 2"/>
          <p:cNvSpPr txBox="1">
            <a:spLocks noChangeArrowheads="1"/>
          </p:cNvSpPr>
          <p:nvPr/>
        </p:nvSpPr>
        <p:spPr bwMode="auto">
          <a:xfrm>
            <a:off x="2614658" y="364664"/>
            <a:ext cx="13336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Chromatin fiber</a:t>
            </a:r>
          </a:p>
        </p:txBody>
      </p:sp>
      <p:sp>
        <p:nvSpPr>
          <p:cNvPr id="13" name="TextBox 3"/>
          <p:cNvSpPr txBox="1">
            <a:spLocks noChangeArrowheads="1"/>
          </p:cNvSpPr>
          <p:nvPr/>
        </p:nvSpPr>
        <p:spPr bwMode="auto">
          <a:xfrm>
            <a:off x="4154533" y="144002"/>
            <a:ext cx="7742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Arial"/>
                <a:ea typeface="ＭＳ Ｐゴシック" charset="0"/>
              </a:rPr>
              <a:t>Nuclear</a:t>
            </a:r>
          </a:p>
          <a:p>
            <a:pPr eaLnBrk="0" hangingPunct="0"/>
            <a:r>
              <a:rPr lang="en-US" sz="1400" b="1" dirty="0" smtClean="0">
                <a:solidFill>
                  <a:srgbClr val="000000"/>
                </a:solidFill>
                <a:latin typeface="Arial"/>
                <a:ea typeface="ＭＳ Ｐゴシック" charset="0"/>
              </a:rPr>
              <a:t>envelope</a:t>
            </a:r>
            <a:endParaRPr lang="en-US" sz="1400" b="1" dirty="0">
              <a:solidFill>
                <a:srgbClr val="000000"/>
              </a:solidFill>
              <a:latin typeface="Arial"/>
              <a:ea typeface="ＭＳ Ｐゴシック" charset="0"/>
            </a:endParaRPr>
          </a:p>
        </p:txBody>
      </p:sp>
      <p:sp>
        <p:nvSpPr>
          <p:cNvPr id="14" name="TextBox 5"/>
          <p:cNvSpPr txBox="1">
            <a:spLocks noChangeArrowheads="1"/>
          </p:cNvSpPr>
          <p:nvPr/>
        </p:nvSpPr>
        <p:spPr bwMode="auto">
          <a:xfrm>
            <a:off x="6123033" y="155906"/>
            <a:ext cx="657231"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Nuclear</a:t>
            </a:r>
          </a:p>
          <a:p>
            <a:pPr eaLnBrk="0" hangingPunct="0">
              <a:lnSpc>
                <a:spcPts val="1600"/>
              </a:lnSpc>
            </a:pPr>
            <a:r>
              <a:rPr lang="en-US" sz="1400" b="1" dirty="0" smtClean="0">
                <a:solidFill>
                  <a:srgbClr val="000000"/>
                </a:solidFill>
                <a:latin typeface="Arial"/>
                <a:ea typeface="ＭＳ Ｐゴシック" charset="0"/>
              </a:rPr>
              <a:t>pore</a:t>
            </a:r>
            <a:endParaRPr lang="en-US" sz="1400" b="1" dirty="0">
              <a:solidFill>
                <a:srgbClr val="000000"/>
              </a:solidFill>
              <a:latin typeface="Arial"/>
              <a:ea typeface="ＭＳ Ｐゴシック" charset="0"/>
            </a:endParaRPr>
          </a:p>
        </p:txBody>
      </p:sp>
      <p:sp>
        <p:nvSpPr>
          <p:cNvPr id="15" name="TextBox 14"/>
          <p:cNvSpPr txBox="1"/>
          <p:nvPr/>
        </p:nvSpPr>
        <p:spPr>
          <a:xfrm>
            <a:off x="2007884" y="4048225"/>
            <a:ext cx="153888" cy="270908"/>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000" b="1" dirty="0">
                <a:solidFill>
                  <a:srgbClr val="000000"/>
                </a:solidFill>
                <a:latin typeface="Arial"/>
                <a:ea typeface="ＭＳ Ｐゴシック" charset="0"/>
              </a:rPr>
              <a:t>TEM</a:t>
            </a:r>
          </a:p>
        </p:txBody>
      </p:sp>
      <p:sp>
        <p:nvSpPr>
          <p:cNvPr id="16" name="TextBox 8"/>
          <p:cNvSpPr txBox="1">
            <a:spLocks noChangeArrowheads="1"/>
          </p:cNvSpPr>
          <p:nvPr/>
        </p:nvSpPr>
        <p:spPr bwMode="auto">
          <a:xfrm>
            <a:off x="2022523" y="6377321"/>
            <a:ext cx="23852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Surface of nuclear envelope</a:t>
            </a:r>
          </a:p>
        </p:txBody>
      </p:sp>
      <p:sp>
        <p:nvSpPr>
          <p:cNvPr id="17" name="TextBox 10"/>
          <p:cNvSpPr txBox="1">
            <a:spLocks noChangeArrowheads="1"/>
          </p:cNvSpPr>
          <p:nvPr/>
        </p:nvSpPr>
        <p:spPr bwMode="auto">
          <a:xfrm>
            <a:off x="4841921" y="6370971"/>
            <a:ext cx="11942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Nuclear pores</a:t>
            </a:r>
          </a:p>
        </p:txBody>
      </p:sp>
      <p:sp>
        <p:nvSpPr>
          <p:cNvPr id="18" name="TextBox 17"/>
          <p:cNvSpPr txBox="1"/>
          <p:nvPr/>
        </p:nvSpPr>
        <p:spPr>
          <a:xfrm>
            <a:off x="6983764" y="4048225"/>
            <a:ext cx="153888" cy="270908"/>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000" b="1" dirty="0">
                <a:solidFill>
                  <a:srgbClr val="000000"/>
                </a:solidFill>
                <a:latin typeface="Arial"/>
                <a:ea typeface="ＭＳ Ｐゴシック" charset="0"/>
              </a:rPr>
              <a:t>TEM</a:t>
            </a:r>
          </a:p>
        </p:txBody>
      </p:sp>
      <p:sp>
        <p:nvSpPr>
          <p:cNvPr id="2" name="Rectangle 1"/>
          <p:cNvSpPr/>
          <p:nvPr/>
        </p:nvSpPr>
        <p:spPr>
          <a:xfrm>
            <a:off x="4954184" y="276478"/>
            <a:ext cx="1088760" cy="307777"/>
          </a:xfrm>
          <a:prstGeom prst="rect">
            <a:avLst/>
          </a:prstGeom>
        </p:spPr>
        <p:txBody>
          <a:bodyPr wrap="none">
            <a:spAutoFit/>
          </a:bodyPr>
          <a:lstStyle/>
          <a:p>
            <a:pPr eaLnBrk="0" hangingPunct="0"/>
            <a:r>
              <a:rPr lang="en-US" sz="1400" b="1" dirty="0">
                <a:solidFill>
                  <a:srgbClr val="231F20"/>
                </a:solidFill>
                <a:latin typeface="Arial"/>
                <a:ea typeface="ＭＳ Ｐゴシック" charset="0"/>
              </a:rPr>
              <a:t> Nucleolus</a:t>
            </a:r>
            <a:endParaRPr lang="en-US" sz="1400" b="1" dirty="0">
              <a:solidFill>
                <a:srgbClr val="000000"/>
              </a:solidFill>
              <a:latin typeface="Times" charset="0"/>
              <a:ea typeface="ＭＳ Ｐゴシック" charset="0"/>
            </a:endParaRPr>
          </a:p>
        </p:txBody>
      </p:sp>
      <p:sp>
        <p:nvSpPr>
          <p:cNvPr id="20" name="Freeform 19"/>
          <p:cNvSpPr/>
          <p:nvPr/>
        </p:nvSpPr>
        <p:spPr bwMode="auto">
          <a:xfrm flipH="1" flipV="1">
            <a:off x="3698080" y="609595"/>
            <a:ext cx="572294" cy="114061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1" name="Freeform 20"/>
          <p:cNvSpPr/>
          <p:nvPr/>
        </p:nvSpPr>
        <p:spPr bwMode="auto">
          <a:xfrm flipV="1">
            <a:off x="4577064" y="607988"/>
            <a:ext cx="0" cy="38259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2" name="Freeform 21"/>
          <p:cNvSpPr/>
          <p:nvPr/>
        </p:nvSpPr>
        <p:spPr bwMode="auto">
          <a:xfrm flipV="1">
            <a:off x="4743435" y="608005"/>
            <a:ext cx="623886" cy="170258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3" name="Freeform 22"/>
          <p:cNvSpPr/>
          <p:nvPr/>
        </p:nvSpPr>
        <p:spPr bwMode="auto">
          <a:xfrm flipV="1">
            <a:off x="5822934" y="609580"/>
            <a:ext cx="458788" cy="148113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0208200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a:t>
            </a:r>
            <a:endParaRPr lang="en-US"/>
          </a:p>
        </p:txBody>
      </p:sp>
      <p:pic>
        <p:nvPicPr>
          <p:cNvPr id="1026" name="Picture 2" descr="Image result for double membrane nuclear envel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88" y="1106941"/>
            <a:ext cx="8053411" cy="4530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8136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idx="1"/>
          </p:nvPr>
        </p:nvSpPr>
        <p:spPr>
          <a:xfrm>
            <a:off x="655607" y="1613139"/>
            <a:ext cx="8174883" cy="4563823"/>
          </a:xfrm>
        </p:spPr>
        <p:txBody>
          <a:bodyPr/>
          <a:lstStyle/>
          <a:p>
            <a:r>
              <a:rPr lang="en-US" b="1" dirty="0" smtClean="0">
                <a:latin typeface="Cambria" panose="02040503050406030204" pitchFamily="18" charset="0"/>
              </a:rPr>
              <a:t>Within the nucleus, long DNA molecules and associated proteins form fibers called </a:t>
            </a:r>
            <a:r>
              <a:rPr lang="en-US" b="1" dirty="0" smtClean="0">
                <a:solidFill>
                  <a:srgbClr val="FF0000"/>
                </a:solidFill>
                <a:latin typeface="Cambria" panose="02040503050406030204" pitchFamily="18" charset="0"/>
              </a:rPr>
              <a:t>chromatin</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染色质</a:t>
            </a:r>
            <a:r>
              <a:rPr lang="en-US" sz="2000" b="1" dirty="0" smtClean="0">
                <a:solidFill>
                  <a:srgbClr val="FF0000"/>
                </a:solidFill>
                <a:latin typeface="楷体" panose="02010609060101010101" pitchFamily="49" charset="-122"/>
                <a:ea typeface="楷体" panose="02010609060101010101" pitchFamily="49" charset="-122"/>
              </a:rPr>
              <a:t>）</a:t>
            </a:r>
            <a:r>
              <a:rPr lang="en-US" b="1" dirty="0" smtClean="0">
                <a:latin typeface="Cambria" panose="02040503050406030204" pitchFamily="18" charset="0"/>
              </a:rPr>
              <a:t>. </a:t>
            </a:r>
          </a:p>
          <a:p>
            <a:r>
              <a:rPr lang="en-US" b="1" dirty="0" smtClean="0">
                <a:latin typeface="Cambria" panose="02040503050406030204" pitchFamily="18" charset="0"/>
              </a:rPr>
              <a:t>Each long chromatin fiber constitutes one chromosome. </a:t>
            </a:r>
          </a:p>
          <a:p>
            <a:r>
              <a:rPr lang="en-US" b="1" dirty="0" smtClean="0">
                <a:latin typeface="Cambria" panose="02040503050406030204" pitchFamily="18" charset="0"/>
              </a:rPr>
              <a:t>The </a:t>
            </a:r>
            <a:r>
              <a:rPr lang="en-US" b="1" dirty="0" smtClean="0">
                <a:solidFill>
                  <a:srgbClr val="FF0000"/>
                </a:solidFill>
                <a:latin typeface="Cambria" panose="02040503050406030204" pitchFamily="18" charset="0"/>
              </a:rPr>
              <a:t>nucleolus</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核仁</a:t>
            </a:r>
            <a:r>
              <a:rPr lang="en-US" sz="2000" b="1" dirty="0" smtClean="0">
                <a:solidFill>
                  <a:srgbClr val="FF0000"/>
                </a:solidFill>
                <a:latin typeface="楷体" panose="02010609060101010101" pitchFamily="49" charset="-122"/>
                <a:ea typeface="楷体" panose="02010609060101010101" pitchFamily="49" charset="-122"/>
              </a:rPr>
              <a:t>）</a:t>
            </a:r>
            <a:r>
              <a:rPr lang="en-US" b="1" dirty="0" smtClean="0">
                <a:latin typeface="Cambria" panose="02040503050406030204" pitchFamily="18" charset="0"/>
              </a:rPr>
              <a:t> is </a:t>
            </a:r>
          </a:p>
          <a:p>
            <a:pPr lvl="1"/>
            <a:r>
              <a:rPr lang="en-US" b="1" dirty="0" smtClean="0">
                <a:latin typeface="Cambria" panose="02040503050406030204" pitchFamily="18" charset="0"/>
              </a:rPr>
              <a:t>a prominent structure within the nucleus and</a:t>
            </a:r>
          </a:p>
          <a:p>
            <a:pPr lvl="1"/>
            <a:r>
              <a:rPr lang="en-US" b="1" dirty="0" smtClean="0">
                <a:latin typeface="Cambria" panose="02040503050406030204" pitchFamily="18" charset="0"/>
              </a:rPr>
              <a:t>the site where the components of ribosomes are made. </a:t>
            </a:r>
          </a:p>
        </p:txBody>
      </p:sp>
      <p:sp>
        <p:nvSpPr>
          <p:cNvPr id="6" name="Rectangle 2"/>
          <p:cNvSpPr>
            <a:spLocks noGrp="1" noChangeArrowheads="1"/>
          </p:cNvSpPr>
          <p:nvPr>
            <p:ph type="title"/>
          </p:nvPr>
        </p:nvSpPr>
        <p:spPr>
          <a:xfrm>
            <a:off x="655607" y="474453"/>
            <a:ext cx="8174884" cy="616932"/>
          </a:xfrm>
        </p:spPr>
        <p:txBody>
          <a:bodyPr/>
          <a:lstStyle/>
          <a:p>
            <a:r>
              <a:rPr lang="en-US" sz="4000" dirty="0" smtClean="0">
                <a:solidFill>
                  <a:srgbClr val="FF0000"/>
                </a:solidFill>
                <a:latin typeface="Cambria" panose="02040503050406030204" pitchFamily="18" charset="0"/>
              </a:rPr>
              <a:t>The Nucleus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46504" y="204216"/>
            <a:ext cx="5650992" cy="6449568"/>
          </a:xfrm>
          <a:prstGeom prst="rect">
            <a:avLst/>
          </a:prstGeom>
          <a:noFill/>
          <a:ln>
            <a:noFill/>
            <a:headEnd type="triangle" w="med" len="lg"/>
            <a:tailEnd type="none" w="med" len="med"/>
          </a:ln>
        </p:spPr>
      </p:pic>
      <p:sp>
        <p:nvSpPr>
          <p:cNvPr id="3" name="Freeform 2"/>
          <p:cNvSpPr/>
          <p:nvPr/>
        </p:nvSpPr>
        <p:spPr bwMode="auto">
          <a:xfrm>
            <a:off x="5919788" y="2550318"/>
            <a:ext cx="471486" cy="29527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a:off x="5829300" y="2759868"/>
            <a:ext cx="561974" cy="8810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H="1">
            <a:off x="3467100" y="4572000"/>
            <a:ext cx="423863" cy="40957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flipH="1" flipV="1">
            <a:off x="4834253" y="5540375"/>
            <a:ext cx="0" cy="46990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a:off x="3321048" y="1146175"/>
            <a:ext cx="0" cy="59436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TextBox 2"/>
          <p:cNvSpPr txBox="1">
            <a:spLocks noChangeArrowheads="1"/>
          </p:cNvSpPr>
          <p:nvPr/>
        </p:nvSpPr>
        <p:spPr bwMode="auto">
          <a:xfrm>
            <a:off x="2543078" y="1694795"/>
            <a:ext cx="15559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DNA molecule</a:t>
            </a:r>
          </a:p>
        </p:txBody>
      </p:sp>
      <p:sp>
        <p:nvSpPr>
          <p:cNvPr id="10" name="TextBox 3"/>
          <p:cNvSpPr txBox="1">
            <a:spLocks noChangeArrowheads="1"/>
          </p:cNvSpPr>
          <p:nvPr/>
        </p:nvSpPr>
        <p:spPr bwMode="auto">
          <a:xfrm>
            <a:off x="6450709" y="2710795"/>
            <a:ext cx="9233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Proteins</a:t>
            </a:r>
          </a:p>
        </p:txBody>
      </p:sp>
      <p:sp>
        <p:nvSpPr>
          <p:cNvPr id="11" name="TextBox 4"/>
          <p:cNvSpPr txBox="1">
            <a:spLocks noChangeArrowheads="1"/>
          </p:cNvSpPr>
          <p:nvPr/>
        </p:nvSpPr>
        <p:spPr bwMode="auto">
          <a:xfrm>
            <a:off x="2805015" y="4978537"/>
            <a:ext cx="1154162"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Chromatin</a:t>
            </a:r>
          </a:p>
          <a:p>
            <a:pPr eaLnBrk="0" hangingPunct="0">
              <a:lnSpc>
                <a:spcPts val="2000"/>
              </a:lnSpc>
            </a:pPr>
            <a:r>
              <a:rPr lang="en-US" sz="1800" b="1" dirty="0" smtClean="0">
                <a:solidFill>
                  <a:srgbClr val="000000"/>
                </a:solidFill>
                <a:latin typeface="Arial"/>
                <a:ea typeface="ＭＳ Ｐゴシック" charset="0"/>
              </a:rPr>
              <a:t>fiber</a:t>
            </a:r>
            <a:endParaRPr lang="en-US" sz="1800" b="1" dirty="0">
              <a:solidFill>
                <a:srgbClr val="000000"/>
              </a:solidFill>
              <a:latin typeface="Arial"/>
              <a:ea typeface="ＭＳ Ｐゴシック" charset="0"/>
            </a:endParaRPr>
          </a:p>
        </p:txBody>
      </p:sp>
      <p:sp>
        <p:nvSpPr>
          <p:cNvPr id="12" name="TextBox 6"/>
          <p:cNvSpPr txBox="1">
            <a:spLocks noChangeArrowheads="1"/>
          </p:cNvSpPr>
          <p:nvPr/>
        </p:nvSpPr>
        <p:spPr bwMode="auto">
          <a:xfrm>
            <a:off x="4113115" y="5269845"/>
            <a:ext cx="1487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Chromosome</a:t>
            </a:r>
          </a:p>
        </p:txBody>
      </p:sp>
    </p:spTree>
    <p:extLst>
      <p:ext uri="{BB962C8B-B14F-4D97-AF65-F5344CB8AC3E}">
        <p14:creationId xmlns:p14="http://schemas.microsoft.com/office/powerpoint/2010/main" val="28329650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819509" y="491706"/>
            <a:ext cx="8010982" cy="599679"/>
          </a:xfrm>
        </p:spPr>
        <p:txBody>
          <a:bodyPr/>
          <a:lstStyle/>
          <a:p>
            <a:r>
              <a:rPr lang="en-US" sz="4000" dirty="0" smtClean="0">
                <a:solidFill>
                  <a:srgbClr val="FF0000"/>
                </a:solidFill>
                <a:latin typeface="Cambria" panose="02040503050406030204" pitchFamily="18" charset="0"/>
              </a:rPr>
              <a:t>Ribosomes</a:t>
            </a:r>
          </a:p>
        </p:txBody>
      </p:sp>
      <p:sp>
        <p:nvSpPr>
          <p:cNvPr id="116739" name="Rectangle 3"/>
          <p:cNvSpPr>
            <a:spLocks noGrp="1" noChangeArrowheads="1"/>
          </p:cNvSpPr>
          <p:nvPr>
            <p:ph idx="1"/>
          </p:nvPr>
        </p:nvSpPr>
        <p:spPr>
          <a:xfrm>
            <a:off x="819510" y="1535501"/>
            <a:ext cx="7720642" cy="4641461"/>
          </a:xfrm>
        </p:spPr>
        <p:txBody>
          <a:bodyPr/>
          <a:lstStyle/>
          <a:p>
            <a:r>
              <a:rPr lang="en-US" b="1" dirty="0" smtClean="0">
                <a:latin typeface="Cambria" panose="02040503050406030204" pitchFamily="18" charset="0"/>
              </a:rPr>
              <a:t>Ribosomes are </a:t>
            </a:r>
            <a:r>
              <a:rPr lang="en-US" b="1" dirty="0" smtClean="0">
                <a:solidFill>
                  <a:srgbClr val="FF0000"/>
                </a:solidFill>
                <a:latin typeface="Cambria" panose="02040503050406030204" pitchFamily="18" charset="0"/>
              </a:rPr>
              <a:t>responsible for protein synthesis</a:t>
            </a:r>
            <a:r>
              <a:rPr lang="en-US" b="1" dirty="0" smtClean="0">
                <a:latin typeface="Cambria" panose="02040503050406030204" pitchFamily="18" charset="0"/>
              </a:rPr>
              <a:t>.</a:t>
            </a:r>
          </a:p>
          <a:p>
            <a:r>
              <a:rPr lang="en-US" b="1" dirty="0" smtClean="0">
                <a:latin typeface="Cambria" panose="02040503050406030204" pitchFamily="18" charset="0"/>
              </a:rPr>
              <a:t>In eukaryotic cells, the components of ribosomes are made in the nucleus</a:t>
            </a:r>
            <a:r>
              <a:rPr lang="en-US" b="1" dirty="0">
                <a:latin typeface="Cambria" panose="02040503050406030204" pitchFamily="18" charset="0"/>
              </a:rPr>
              <a:t> </a:t>
            </a:r>
            <a:r>
              <a:rPr lang="en-US" b="1" dirty="0" smtClean="0">
                <a:latin typeface="Cambria" panose="02040503050406030204" pitchFamily="18" charset="0"/>
              </a:rPr>
              <a:t>and then transported through the pores of the nuclear envelope into the cytoplasm, where ribosomes begin their work.</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219200" y="502920"/>
            <a:ext cx="6705600" cy="5852160"/>
          </a:xfrm>
          <a:prstGeom prst="rect">
            <a:avLst/>
          </a:prstGeom>
        </p:spPr>
      </p:pic>
      <p:sp>
        <p:nvSpPr>
          <p:cNvPr id="5" name="TextBox 4"/>
          <p:cNvSpPr txBox="1"/>
          <p:nvPr/>
        </p:nvSpPr>
        <p:spPr>
          <a:xfrm>
            <a:off x="7680966" y="527696"/>
            <a:ext cx="246221" cy="1425070"/>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600" b="1" dirty="0" smtClean="0">
                <a:solidFill>
                  <a:srgbClr val="000000"/>
                </a:solidFill>
                <a:latin typeface="Arial"/>
                <a:ea typeface="ＭＳ Ｐゴシック" charset="0"/>
              </a:rPr>
              <a:t>Colorized TEM</a:t>
            </a:r>
            <a:endParaRPr lang="en-US" sz="1600" b="1" dirty="0">
              <a:solidFill>
                <a:srgbClr val="000000"/>
              </a:solidFill>
              <a:latin typeface="Arial"/>
              <a:ea typeface="ＭＳ Ｐゴシック" charset="0"/>
            </a:endParaRPr>
          </a:p>
        </p:txBody>
      </p:sp>
      <p:sp>
        <p:nvSpPr>
          <p:cNvPr id="2" name="TextBox 1"/>
          <p:cNvSpPr txBox="1"/>
          <p:nvPr/>
        </p:nvSpPr>
        <p:spPr>
          <a:xfrm>
            <a:off x="4572000" y="4329398"/>
            <a:ext cx="2295821" cy="707886"/>
          </a:xfrm>
          <a:prstGeom prst="rect">
            <a:avLst/>
          </a:prstGeom>
          <a:noFill/>
        </p:spPr>
        <p:txBody>
          <a:bodyPr wrap="none" rtlCol="0">
            <a:spAutoFit/>
          </a:bodyPr>
          <a:lstStyle/>
          <a:p>
            <a:r>
              <a:rPr lang="en-US" altLang="zh-CN" sz="2000" i="1" dirty="0" smtClean="0"/>
              <a:t>Helicobacter pylori</a:t>
            </a:r>
          </a:p>
          <a:p>
            <a:r>
              <a:rPr lang="zh-CN" altLang="en-US" sz="2000" i="1" dirty="0" smtClean="0"/>
              <a:t>（幽门螺旋菌）</a:t>
            </a:r>
            <a:endParaRPr lang="zh-CN" altLang="en-US" sz="2000" i="1" dirty="0"/>
          </a:p>
        </p:txBody>
      </p:sp>
    </p:spTree>
    <p:extLst>
      <p:ext uri="{BB962C8B-B14F-4D97-AF65-F5344CB8AC3E}">
        <p14:creationId xmlns:p14="http://schemas.microsoft.com/office/powerpoint/2010/main" val="1671748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724619" y="388189"/>
            <a:ext cx="8105872" cy="703196"/>
          </a:xfrm>
        </p:spPr>
        <p:txBody>
          <a:bodyPr/>
          <a:lstStyle/>
          <a:p>
            <a:r>
              <a:rPr lang="en-US" sz="4000" dirty="0" smtClean="0">
                <a:solidFill>
                  <a:srgbClr val="FF0000"/>
                </a:solidFill>
                <a:latin typeface="Cambria" panose="02040503050406030204" pitchFamily="18" charset="0"/>
              </a:rPr>
              <a:t>Ribosomes</a:t>
            </a:r>
          </a:p>
        </p:txBody>
      </p:sp>
      <p:sp>
        <p:nvSpPr>
          <p:cNvPr id="116739" name="Rectangle 3"/>
          <p:cNvSpPr>
            <a:spLocks noGrp="1" noChangeArrowheads="1"/>
          </p:cNvSpPr>
          <p:nvPr>
            <p:ph idx="1"/>
          </p:nvPr>
        </p:nvSpPr>
        <p:spPr>
          <a:xfrm>
            <a:off x="638355" y="1478075"/>
            <a:ext cx="8192136" cy="4949054"/>
          </a:xfrm>
        </p:spPr>
        <p:txBody>
          <a:bodyPr>
            <a:normAutofit/>
          </a:bodyPr>
          <a:lstStyle/>
          <a:p>
            <a:r>
              <a:rPr lang="en-US" sz="2400" b="1" dirty="0" smtClean="0">
                <a:latin typeface="Cambria" panose="02040503050406030204" pitchFamily="18" charset="0"/>
              </a:rPr>
              <a:t>Although structurally identical, some ribosomes are suspended in the cytosol, making proteins that remain within the fluid of the cell.</a:t>
            </a:r>
          </a:p>
          <a:p>
            <a:r>
              <a:rPr lang="en-US" sz="2400" b="1" dirty="0" smtClean="0">
                <a:latin typeface="Cambria" panose="02040503050406030204" pitchFamily="18" charset="0"/>
              </a:rPr>
              <a:t>Others are attached to </a:t>
            </a:r>
            <a:r>
              <a:rPr lang="en-US" sz="2400" b="1" dirty="0" smtClean="0">
                <a:solidFill>
                  <a:srgbClr val="FF0000"/>
                </a:solidFill>
                <a:latin typeface="Cambria" panose="02040503050406030204" pitchFamily="18" charset="0"/>
              </a:rPr>
              <a:t>the outside of the nucleus </a:t>
            </a:r>
            <a:r>
              <a:rPr lang="en-US" sz="2400" b="1" dirty="0" smtClean="0">
                <a:latin typeface="Cambria" panose="02040503050406030204" pitchFamily="18" charset="0"/>
              </a:rPr>
              <a:t>or </a:t>
            </a:r>
            <a:r>
              <a:rPr lang="en-US" sz="2400" b="1" dirty="0" smtClean="0">
                <a:solidFill>
                  <a:srgbClr val="FF0000"/>
                </a:solidFill>
                <a:latin typeface="Cambria" panose="02040503050406030204" pitchFamily="18" charset="0"/>
              </a:rPr>
              <a:t>an organelle called the endoplasmic reticulum</a:t>
            </a:r>
            <a:r>
              <a:rPr lang="en-US" sz="2400" b="1" dirty="0" smtClean="0">
                <a:latin typeface="Cambria" panose="02040503050406030204" pitchFamily="18" charset="0"/>
              </a:rPr>
              <a:t>, making proteins that are incorporated into membranes or secreted by the cell.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121664" y="1456944"/>
            <a:ext cx="6900672" cy="3944112"/>
          </a:xfrm>
          <a:prstGeom prst="rect">
            <a:avLst/>
          </a:prstGeom>
          <a:noFill/>
          <a:ln>
            <a:noFill/>
          </a:ln>
        </p:spPr>
      </p:pic>
      <p:sp>
        <p:nvSpPr>
          <p:cNvPr id="5" name="Freeform 4"/>
          <p:cNvSpPr/>
          <p:nvPr/>
        </p:nvSpPr>
        <p:spPr bwMode="auto">
          <a:xfrm flipV="1">
            <a:off x="4672013" y="4295769"/>
            <a:ext cx="1028699" cy="46196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a:off x="4800602" y="3619500"/>
            <a:ext cx="900110" cy="68103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TextBox 6"/>
          <p:cNvSpPr txBox="1"/>
          <p:nvPr/>
        </p:nvSpPr>
        <p:spPr>
          <a:xfrm>
            <a:off x="1118856" y="1522817"/>
            <a:ext cx="215444" cy="378309"/>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TEM</a:t>
            </a:r>
          </a:p>
        </p:txBody>
      </p:sp>
      <p:sp>
        <p:nvSpPr>
          <p:cNvPr id="8" name="TextBox 3"/>
          <p:cNvSpPr txBox="1">
            <a:spLocks noChangeArrowheads="1"/>
          </p:cNvSpPr>
          <p:nvPr/>
        </p:nvSpPr>
        <p:spPr bwMode="auto">
          <a:xfrm>
            <a:off x="5750713" y="4177768"/>
            <a:ext cx="2257028"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Ribosomes attached</a:t>
            </a:r>
          </a:p>
          <a:p>
            <a:pPr eaLnBrk="0" hangingPunct="0">
              <a:lnSpc>
                <a:spcPts val="2000"/>
              </a:lnSpc>
            </a:pPr>
            <a:r>
              <a:rPr lang="en-US" sz="1800" b="1" dirty="0" smtClean="0">
                <a:solidFill>
                  <a:srgbClr val="000000"/>
                </a:solidFill>
                <a:latin typeface="Arial"/>
                <a:ea typeface="ＭＳ Ｐゴシック" charset="0"/>
              </a:rPr>
              <a:t>to endoplasmic</a:t>
            </a:r>
          </a:p>
          <a:p>
            <a:pPr eaLnBrk="0" hangingPunct="0">
              <a:lnSpc>
                <a:spcPts val="2000"/>
              </a:lnSpc>
            </a:pPr>
            <a:r>
              <a:rPr lang="en-US" sz="1800" b="1" dirty="0" smtClean="0">
                <a:solidFill>
                  <a:srgbClr val="000000"/>
                </a:solidFill>
                <a:latin typeface="Arial"/>
                <a:ea typeface="ＭＳ Ｐゴシック" charset="0"/>
              </a:rPr>
              <a:t>reticulum visible as</a:t>
            </a:r>
          </a:p>
          <a:p>
            <a:pPr eaLnBrk="0" hangingPunct="0">
              <a:lnSpc>
                <a:spcPts val="2000"/>
              </a:lnSpc>
            </a:pPr>
            <a:r>
              <a:rPr lang="en-US" sz="1800" b="1" dirty="0" smtClean="0">
                <a:solidFill>
                  <a:srgbClr val="000000"/>
                </a:solidFill>
                <a:latin typeface="Arial"/>
                <a:ea typeface="ＭＳ Ｐゴシック" charset="0"/>
              </a:rPr>
              <a:t>tiny dark blue dots</a:t>
            </a:r>
            <a:endParaRPr lang="en-US" sz="1800" b="1" dirty="0">
              <a:solidFill>
                <a:srgbClr val="000000"/>
              </a:solidFill>
              <a:latin typeface="Arial"/>
              <a:ea typeface="ＭＳ Ｐゴシック" charset="0"/>
            </a:endParaRPr>
          </a:p>
        </p:txBody>
      </p:sp>
    </p:spTree>
    <p:extLst>
      <p:ext uri="{BB962C8B-B14F-4D97-AF65-F5344CB8AC3E}">
        <p14:creationId xmlns:p14="http://schemas.microsoft.com/office/powerpoint/2010/main" val="32501015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595224" y="391165"/>
            <a:ext cx="8635040" cy="669735"/>
          </a:xfrm>
        </p:spPr>
        <p:txBody>
          <a:bodyPr/>
          <a:lstStyle/>
          <a:p>
            <a:r>
              <a:rPr lang="en-US" sz="3600" dirty="0" smtClean="0">
                <a:solidFill>
                  <a:srgbClr val="FF0000"/>
                </a:solidFill>
                <a:latin typeface="Cambria" panose="02040503050406030204" pitchFamily="18" charset="0"/>
              </a:rPr>
              <a:t>How DNA Directs Protein Production?</a:t>
            </a:r>
          </a:p>
        </p:txBody>
      </p:sp>
      <p:sp>
        <p:nvSpPr>
          <p:cNvPr id="124931" name="Rectangle 3"/>
          <p:cNvSpPr>
            <a:spLocks noGrp="1" noChangeArrowheads="1"/>
          </p:cNvSpPr>
          <p:nvPr>
            <p:ph idx="1"/>
          </p:nvPr>
        </p:nvSpPr>
        <p:spPr>
          <a:xfrm>
            <a:off x="698739" y="1449237"/>
            <a:ext cx="8131751" cy="4727725"/>
          </a:xfrm>
        </p:spPr>
        <p:txBody>
          <a:bodyPr>
            <a:normAutofit/>
          </a:bodyPr>
          <a:lstStyle/>
          <a:p>
            <a:r>
              <a:rPr lang="en-US" sz="2400" b="1" dirty="0" smtClean="0">
                <a:latin typeface="Cambria" panose="02040503050406030204" pitchFamily="18" charset="0"/>
              </a:rPr>
              <a:t>DNA transfers its coded information to a molecule called </a:t>
            </a:r>
            <a:r>
              <a:rPr lang="en-US" sz="2400" b="1" dirty="0" smtClean="0">
                <a:solidFill>
                  <a:srgbClr val="FF0000"/>
                </a:solidFill>
                <a:latin typeface="Cambria" panose="02040503050406030204" pitchFamily="18" charset="0"/>
              </a:rPr>
              <a:t>messenger RNA (mRNA). </a:t>
            </a:r>
          </a:p>
          <a:p>
            <a:r>
              <a:rPr lang="en-US" sz="2400" b="1" dirty="0" smtClean="0">
                <a:latin typeface="Cambria" panose="02040503050406030204" pitchFamily="18" charset="0"/>
              </a:rPr>
              <a:t>mRNA </a:t>
            </a:r>
          </a:p>
          <a:p>
            <a:pPr lvl="1"/>
            <a:r>
              <a:rPr lang="en-US" sz="2400" b="1" dirty="0" smtClean="0">
                <a:latin typeface="Cambria" panose="02040503050406030204" pitchFamily="18" charset="0"/>
              </a:rPr>
              <a:t>exits the nucleus through pores in the nuclear envelope and </a:t>
            </a:r>
          </a:p>
          <a:p>
            <a:pPr lvl="1"/>
            <a:r>
              <a:rPr lang="en-US" sz="2400" b="1" dirty="0" smtClean="0">
                <a:latin typeface="Cambria" panose="02040503050406030204" pitchFamily="18" charset="0"/>
              </a:rPr>
              <a:t>travels to the cytoplasm, where it binds to a ribosome. </a:t>
            </a:r>
          </a:p>
          <a:p>
            <a:r>
              <a:rPr lang="en-US" sz="2400" b="1" dirty="0" smtClean="0">
                <a:latin typeface="Cambria" panose="02040503050406030204" pitchFamily="18" charset="0"/>
              </a:rPr>
              <a:t>A ribosome moves along the mRNA, translating the genetic message into a protein with a specific amino acid sequence.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320" y="204216"/>
            <a:ext cx="4785360" cy="6449568"/>
          </a:xfrm>
          <a:prstGeom prst="rect">
            <a:avLst/>
          </a:prstGeom>
        </p:spPr>
      </p:pic>
      <p:sp>
        <p:nvSpPr>
          <p:cNvPr id="5" name="Freeform 4"/>
          <p:cNvSpPr/>
          <p:nvPr/>
        </p:nvSpPr>
        <p:spPr bwMode="auto">
          <a:xfrm flipV="1">
            <a:off x="5559424" y="4546600"/>
            <a:ext cx="282575" cy="32067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a:off x="5086351" y="6081711"/>
            <a:ext cx="400050" cy="22860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TextBox 6"/>
          <p:cNvSpPr txBox="1">
            <a:spLocks noChangeArrowheads="1"/>
          </p:cNvSpPr>
          <p:nvPr/>
        </p:nvSpPr>
        <p:spPr bwMode="auto">
          <a:xfrm>
            <a:off x="5422512" y="381158"/>
            <a:ext cx="4424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a:solidFill>
                  <a:srgbClr val="000000"/>
                </a:solidFill>
                <a:latin typeface="Arial"/>
                <a:ea typeface="ＭＳ Ｐゴシック" charset="0"/>
              </a:rPr>
              <a:t>DNA</a:t>
            </a:r>
          </a:p>
        </p:txBody>
      </p:sp>
      <p:sp>
        <p:nvSpPr>
          <p:cNvPr id="8" name="TextBox 7"/>
          <p:cNvSpPr txBox="1"/>
          <p:nvPr/>
        </p:nvSpPr>
        <p:spPr>
          <a:xfrm>
            <a:off x="2703131" y="1290163"/>
            <a:ext cx="1223476" cy="738664"/>
          </a:xfrm>
          <a:prstGeom prst="rect">
            <a:avLst/>
          </a:prstGeom>
          <a:noFill/>
        </p:spPr>
        <p:txBody>
          <a:bodyPr wrap="none" lIns="0" tIns="0" rIns="0" bIns="0">
            <a:spAutoFit/>
          </a:bodyPr>
          <a:lstStyle/>
          <a:p>
            <a:pPr eaLnBrk="0" fontAlgn="auto" hangingPunct="0">
              <a:spcBef>
                <a:spcPts val="0"/>
              </a:spcBef>
              <a:spcAft>
                <a:spcPts val="0"/>
              </a:spcAft>
              <a:defRPr/>
            </a:pPr>
            <a:r>
              <a:rPr lang="en-US" sz="1600" b="1" dirty="0" smtClean="0">
                <a:solidFill>
                  <a:srgbClr val="000000"/>
                </a:solidFill>
                <a:latin typeface="Arial"/>
                <a:ea typeface="ＭＳ Ｐゴシック" charset="0"/>
              </a:rPr>
              <a:t>Synthesis of</a:t>
            </a:r>
          </a:p>
          <a:p>
            <a:pPr eaLnBrk="0" fontAlgn="auto" hangingPunct="0">
              <a:spcBef>
                <a:spcPts val="0"/>
              </a:spcBef>
              <a:spcAft>
                <a:spcPts val="0"/>
              </a:spcAft>
              <a:defRPr/>
            </a:pPr>
            <a:r>
              <a:rPr lang="en-US" sz="1600" b="1" dirty="0" smtClean="0">
                <a:solidFill>
                  <a:srgbClr val="000000"/>
                </a:solidFill>
                <a:latin typeface="Arial"/>
                <a:ea typeface="ＭＳ Ｐゴシック" charset="0"/>
              </a:rPr>
              <a:t>mRNA in the</a:t>
            </a:r>
          </a:p>
          <a:p>
            <a:pPr eaLnBrk="0" fontAlgn="auto" hangingPunct="0">
              <a:spcBef>
                <a:spcPts val="0"/>
              </a:spcBef>
              <a:spcAft>
                <a:spcPts val="0"/>
              </a:spcAft>
              <a:defRPr/>
            </a:pPr>
            <a:r>
              <a:rPr lang="en-US" sz="1600" b="1" dirty="0" smtClean="0">
                <a:solidFill>
                  <a:srgbClr val="000000"/>
                </a:solidFill>
                <a:latin typeface="Arial"/>
                <a:ea typeface="ＭＳ Ｐゴシック" charset="0"/>
              </a:rPr>
              <a:t>nucleus</a:t>
            </a:r>
            <a:endParaRPr lang="en-US" sz="1600" b="1" dirty="0">
              <a:solidFill>
                <a:srgbClr val="000000"/>
              </a:solidFill>
              <a:latin typeface="Arial"/>
              <a:ea typeface="ＭＳ Ｐゴシック" charset="0"/>
            </a:endParaRPr>
          </a:p>
        </p:txBody>
      </p:sp>
      <p:sp>
        <p:nvSpPr>
          <p:cNvPr id="9" name="TextBox 8"/>
          <p:cNvSpPr txBox="1">
            <a:spLocks noChangeArrowheads="1"/>
          </p:cNvSpPr>
          <p:nvPr/>
        </p:nvSpPr>
        <p:spPr bwMode="auto">
          <a:xfrm>
            <a:off x="5411400" y="1886108"/>
            <a:ext cx="6251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mRNA</a:t>
            </a:r>
          </a:p>
        </p:txBody>
      </p:sp>
      <p:sp>
        <p:nvSpPr>
          <p:cNvPr id="10" name="TextBox 9"/>
          <p:cNvSpPr txBox="1">
            <a:spLocks noChangeArrowheads="1"/>
          </p:cNvSpPr>
          <p:nvPr/>
        </p:nvSpPr>
        <p:spPr bwMode="auto">
          <a:xfrm>
            <a:off x="2923787" y="2896553"/>
            <a:ext cx="7966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Nucleus</a:t>
            </a:r>
          </a:p>
        </p:txBody>
      </p:sp>
      <p:sp>
        <p:nvSpPr>
          <p:cNvPr id="11" name="TextBox 10"/>
          <p:cNvSpPr txBox="1">
            <a:spLocks noChangeArrowheads="1"/>
          </p:cNvSpPr>
          <p:nvPr/>
        </p:nvSpPr>
        <p:spPr bwMode="auto">
          <a:xfrm>
            <a:off x="5778905" y="3599022"/>
            <a:ext cx="10483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Cytoplasm</a:t>
            </a:r>
          </a:p>
        </p:txBody>
      </p:sp>
      <p:sp>
        <p:nvSpPr>
          <p:cNvPr id="12" name="TextBox 11"/>
          <p:cNvSpPr txBox="1">
            <a:spLocks noChangeArrowheads="1"/>
          </p:cNvSpPr>
          <p:nvPr/>
        </p:nvSpPr>
        <p:spPr bwMode="auto">
          <a:xfrm>
            <a:off x="4966346" y="4068604"/>
            <a:ext cx="6251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mRNA</a:t>
            </a:r>
          </a:p>
        </p:txBody>
      </p:sp>
      <p:sp>
        <p:nvSpPr>
          <p:cNvPr id="13" name="TextBox 12"/>
          <p:cNvSpPr txBox="1"/>
          <p:nvPr/>
        </p:nvSpPr>
        <p:spPr>
          <a:xfrm>
            <a:off x="2698035" y="4154339"/>
            <a:ext cx="1357744" cy="984885"/>
          </a:xfrm>
          <a:prstGeom prst="rect">
            <a:avLst/>
          </a:prstGeom>
          <a:noFill/>
        </p:spPr>
        <p:txBody>
          <a:bodyPr wrap="none" lIns="0" tIns="0" rIns="0" bIns="0">
            <a:spAutoFit/>
          </a:bodyPr>
          <a:lstStyle/>
          <a:p>
            <a:pPr eaLnBrk="0" fontAlgn="auto" hangingPunct="0">
              <a:spcBef>
                <a:spcPts val="0"/>
              </a:spcBef>
              <a:spcAft>
                <a:spcPts val="0"/>
              </a:spcAft>
              <a:defRPr/>
            </a:pPr>
            <a:r>
              <a:rPr lang="en-US" sz="1600" b="1" dirty="0" smtClean="0">
                <a:solidFill>
                  <a:srgbClr val="000000"/>
                </a:solidFill>
                <a:latin typeface="Arial"/>
                <a:ea typeface="ＭＳ Ｐゴシック" charset="0"/>
              </a:rPr>
              <a:t>Movement of</a:t>
            </a:r>
          </a:p>
          <a:p>
            <a:pPr eaLnBrk="0" fontAlgn="auto" hangingPunct="0">
              <a:spcBef>
                <a:spcPts val="0"/>
              </a:spcBef>
              <a:spcAft>
                <a:spcPts val="0"/>
              </a:spcAft>
              <a:defRPr/>
            </a:pPr>
            <a:r>
              <a:rPr lang="en-US" sz="1600" b="1" dirty="0" smtClean="0">
                <a:solidFill>
                  <a:srgbClr val="000000"/>
                </a:solidFill>
                <a:latin typeface="Arial"/>
                <a:ea typeface="ＭＳ Ｐゴシック" charset="0"/>
              </a:rPr>
              <a:t>mRNA into</a:t>
            </a:r>
          </a:p>
          <a:p>
            <a:pPr eaLnBrk="0" fontAlgn="auto" hangingPunct="0">
              <a:spcBef>
                <a:spcPts val="0"/>
              </a:spcBef>
              <a:spcAft>
                <a:spcPts val="0"/>
              </a:spcAft>
              <a:defRPr/>
            </a:pPr>
            <a:r>
              <a:rPr lang="en-US" sz="1600" b="1" dirty="0" smtClean="0">
                <a:solidFill>
                  <a:srgbClr val="000000"/>
                </a:solidFill>
                <a:latin typeface="Arial"/>
                <a:ea typeface="ＭＳ Ｐゴシック" charset="0"/>
              </a:rPr>
              <a:t>cytoplasm via</a:t>
            </a:r>
          </a:p>
          <a:p>
            <a:pPr eaLnBrk="0" fontAlgn="auto" hangingPunct="0">
              <a:spcBef>
                <a:spcPts val="0"/>
              </a:spcBef>
              <a:spcAft>
                <a:spcPts val="0"/>
              </a:spcAft>
              <a:defRPr/>
            </a:pPr>
            <a:r>
              <a:rPr lang="en-US" sz="1600" b="1" dirty="0" smtClean="0">
                <a:solidFill>
                  <a:srgbClr val="000000"/>
                </a:solidFill>
                <a:latin typeface="Arial"/>
                <a:ea typeface="ＭＳ Ｐゴシック" charset="0"/>
              </a:rPr>
              <a:t>nuclear pore</a:t>
            </a:r>
            <a:endParaRPr lang="en-US" sz="1600" b="1" dirty="0">
              <a:solidFill>
                <a:srgbClr val="000000"/>
              </a:solidFill>
              <a:latin typeface="Arial"/>
              <a:ea typeface="ＭＳ Ｐゴシック" charset="0"/>
            </a:endParaRPr>
          </a:p>
        </p:txBody>
      </p:sp>
      <p:sp>
        <p:nvSpPr>
          <p:cNvPr id="14" name="TextBox 14"/>
          <p:cNvSpPr txBox="1">
            <a:spLocks noChangeArrowheads="1"/>
          </p:cNvSpPr>
          <p:nvPr/>
        </p:nvSpPr>
        <p:spPr bwMode="auto">
          <a:xfrm>
            <a:off x="5776524" y="4300945"/>
            <a:ext cx="9906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Ribosome</a:t>
            </a:r>
          </a:p>
        </p:txBody>
      </p:sp>
      <p:sp>
        <p:nvSpPr>
          <p:cNvPr id="15" name="TextBox 14"/>
          <p:cNvSpPr txBox="1"/>
          <p:nvPr/>
        </p:nvSpPr>
        <p:spPr>
          <a:xfrm>
            <a:off x="2697945" y="5721123"/>
            <a:ext cx="1301638" cy="738664"/>
          </a:xfrm>
          <a:prstGeom prst="rect">
            <a:avLst/>
          </a:prstGeom>
          <a:noFill/>
        </p:spPr>
        <p:txBody>
          <a:bodyPr wrap="none" lIns="0" tIns="0" rIns="0" bIns="0">
            <a:spAutoFit/>
          </a:bodyPr>
          <a:lstStyle/>
          <a:p>
            <a:pPr eaLnBrk="0" fontAlgn="auto" hangingPunct="0">
              <a:spcBef>
                <a:spcPts val="0"/>
              </a:spcBef>
              <a:spcAft>
                <a:spcPts val="0"/>
              </a:spcAft>
              <a:defRPr/>
            </a:pPr>
            <a:r>
              <a:rPr lang="en-US" sz="1600" b="1" dirty="0" smtClean="0">
                <a:solidFill>
                  <a:srgbClr val="000000"/>
                </a:solidFill>
                <a:latin typeface="Arial"/>
                <a:ea typeface="ＭＳ Ｐゴシック" charset="0"/>
              </a:rPr>
              <a:t>Synthesis of</a:t>
            </a:r>
          </a:p>
          <a:p>
            <a:pPr eaLnBrk="0" fontAlgn="auto" hangingPunct="0">
              <a:spcBef>
                <a:spcPts val="0"/>
              </a:spcBef>
              <a:spcAft>
                <a:spcPts val="0"/>
              </a:spcAft>
              <a:defRPr/>
            </a:pPr>
            <a:r>
              <a:rPr lang="en-US" sz="1600" b="1" dirty="0" smtClean="0">
                <a:solidFill>
                  <a:srgbClr val="000000"/>
                </a:solidFill>
                <a:latin typeface="Arial"/>
                <a:ea typeface="ＭＳ Ｐゴシック" charset="0"/>
              </a:rPr>
              <a:t>protein in the</a:t>
            </a:r>
          </a:p>
          <a:p>
            <a:pPr eaLnBrk="0" fontAlgn="auto" hangingPunct="0">
              <a:spcBef>
                <a:spcPts val="0"/>
              </a:spcBef>
              <a:spcAft>
                <a:spcPts val="0"/>
              </a:spcAft>
              <a:defRPr/>
            </a:pPr>
            <a:r>
              <a:rPr lang="en-US" sz="1600" b="1" dirty="0" smtClean="0">
                <a:solidFill>
                  <a:srgbClr val="000000"/>
                </a:solidFill>
                <a:latin typeface="Arial"/>
                <a:ea typeface="ＭＳ Ｐゴシック" charset="0"/>
              </a:rPr>
              <a:t>cytoplasm</a:t>
            </a:r>
            <a:endParaRPr lang="en-US" sz="1600" b="1" dirty="0">
              <a:solidFill>
                <a:srgbClr val="000000"/>
              </a:solidFill>
              <a:latin typeface="Arial"/>
              <a:ea typeface="ＭＳ Ｐゴシック" charset="0"/>
            </a:endParaRPr>
          </a:p>
        </p:txBody>
      </p:sp>
      <p:sp>
        <p:nvSpPr>
          <p:cNvPr id="16" name="TextBox 19"/>
          <p:cNvSpPr txBox="1">
            <a:spLocks noChangeArrowheads="1"/>
          </p:cNvSpPr>
          <p:nvPr/>
        </p:nvSpPr>
        <p:spPr bwMode="auto">
          <a:xfrm>
            <a:off x="5522110" y="6187201"/>
            <a:ext cx="7069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Protein</a:t>
            </a:r>
          </a:p>
        </p:txBody>
      </p:sp>
      <p:grpSp>
        <p:nvGrpSpPr>
          <p:cNvPr id="18" name="Group 17"/>
          <p:cNvGrpSpPr/>
          <p:nvPr/>
        </p:nvGrpSpPr>
        <p:grpSpPr>
          <a:xfrm>
            <a:off x="2282375" y="1223950"/>
            <a:ext cx="356049" cy="369332"/>
            <a:chOff x="2282375" y="1223950"/>
            <a:chExt cx="356049" cy="369332"/>
          </a:xfrm>
        </p:grpSpPr>
        <p:grpSp>
          <p:nvGrpSpPr>
            <p:cNvPr id="19" name="Group 18"/>
            <p:cNvGrpSpPr/>
            <p:nvPr/>
          </p:nvGrpSpPr>
          <p:grpSpPr>
            <a:xfrm>
              <a:off x="2282375" y="1244323"/>
              <a:ext cx="344144" cy="344182"/>
              <a:chOff x="65551" y="1285436"/>
              <a:chExt cx="344144" cy="344182"/>
            </a:xfrm>
          </p:grpSpPr>
          <p:sp>
            <p:nvSpPr>
              <p:cNvPr id="21"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22"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20" name="TextBox 19"/>
            <p:cNvSpPr txBox="1"/>
            <p:nvPr/>
          </p:nvSpPr>
          <p:spPr>
            <a:xfrm>
              <a:off x="2300280" y="1223950"/>
              <a:ext cx="338144" cy="369332"/>
            </a:xfrm>
            <a:prstGeom prst="rect">
              <a:avLst/>
            </a:prstGeom>
            <a:noFill/>
          </p:spPr>
          <p:txBody>
            <a:bodyPr wrap="square" rtlCol="0">
              <a:spAutoFit/>
            </a:bodyPr>
            <a:lstStyle/>
            <a:p>
              <a:pPr eaLnBrk="0" hangingPunct="0"/>
              <a:r>
                <a:rPr lang="en-US" sz="1800" b="1" dirty="0" smtClean="0">
                  <a:solidFill>
                    <a:srgbClr val="FFFFFF"/>
                  </a:solidFill>
                  <a:latin typeface="Arial" pitchFamily="34" charset="0"/>
                  <a:ea typeface="ＭＳ Ｐゴシック" charset="0"/>
                  <a:cs typeface="Arial" pitchFamily="34" charset="0"/>
                </a:rPr>
                <a:t>1</a:t>
              </a:r>
              <a:endParaRPr lang="en-US" sz="1800" b="1" dirty="0">
                <a:solidFill>
                  <a:srgbClr val="FFFFFF"/>
                </a:solidFill>
                <a:latin typeface="Arial" pitchFamily="34" charset="0"/>
                <a:ea typeface="ＭＳ Ｐゴシック" charset="0"/>
                <a:cs typeface="Arial" pitchFamily="34" charset="0"/>
              </a:endParaRPr>
            </a:p>
          </p:txBody>
        </p:sp>
      </p:grpSp>
      <p:grpSp>
        <p:nvGrpSpPr>
          <p:cNvPr id="23" name="Group 22"/>
          <p:cNvGrpSpPr/>
          <p:nvPr/>
        </p:nvGrpSpPr>
        <p:grpSpPr>
          <a:xfrm>
            <a:off x="2275229" y="4078130"/>
            <a:ext cx="356049" cy="369332"/>
            <a:chOff x="2282375" y="1223950"/>
            <a:chExt cx="356049" cy="369332"/>
          </a:xfrm>
        </p:grpSpPr>
        <p:grpSp>
          <p:nvGrpSpPr>
            <p:cNvPr id="24" name="Group 23"/>
            <p:cNvGrpSpPr/>
            <p:nvPr/>
          </p:nvGrpSpPr>
          <p:grpSpPr>
            <a:xfrm>
              <a:off x="2282375" y="1244323"/>
              <a:ext cx="344144" cy="344182"/>
              <a:chOff x="65551" y="1285436"/>
              <a:chExt cx="344144" cy="344182"/>
            </a:xfrm>
          </p:grpSpPr>
          <p:sp>
            <p:nvSpPr>
              <p:cNvPr id="26"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27"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25" name="TextBox 24"/>
            <p:cNvSpPr txBox="1"/>
            <p:nvPr/>
          </p:nvSpPr>
          <p:spPr>
            <a:xfrm>
              <a:off x="2300280" y="1223950"/>
              <a:ext cx="338144" cy="369332"/>
            </a:xfrm>
            <a:prstGeom prst="rect">
              <a:avLst/>
            </a:prstGeom>
            <a:noFill/>
          </p:spPr>
          <p:txBody>
            <a:bodyPr wrap="square" rtlCol="0">
              <a:spAutoFit/>
            </a:bodyPr>
            <a:lstStyle/>
            <a:p>
              <a:pPr eaLnBrk="0" hangingPunct="0"/>
              <a:r>
                <a:rPr lang="en-US" sz="1800" b="1" dirty="0" smtClean="0">
                  <a:solidFill>
                    <a:srgbClr val="FFFFFF"/>
                  </a:solidFill>
                  <a:latin typeface="Arial" pitchFamily="34" charset="0"/>
                  <a:ea typeface="ＭＳ Ｐゴシック" charset="0"/>
                  <a:cs typeface="Arial" pitchFamily="34" charset="0"/>
                </a:rPr>
                <a:t>2</a:t>
              </a:r>
              <a:endParaRPr lang="en-US" sz="1800" b="1" dirty="0">
                <a:solidFill>
                  <a:srgbClr val="FFFFFF"/>
                </a:solidFill>
                <a:latin typeface="Arial" pitchFamily="34" charset="0"/>
                <a:ea typeface="ＭＳ Ｐゴシック" charset="0"/>
                <a:cs typeface="Arial" pitchFamily="34" charset="0"/>
              </a:endParaRPr>
            </a:p>
          </p:txBody>
        </p:sp>
      </p:grpSp>
      <p:grpSp>
        <p:nvGrpSpPr>
          <p:cNvPr id="28" name="Group 27"/>
          <p:cNvGrpSpPr/>
          <p:nvPr/>
        </p:nvGrpSpPr>
        <p:grpSpPr>
          <a:xfrm>
            <a:off x="2275023" y="5645697"/>
            <a:ext cx="356049" cy="369332"/>
            <a:chOff x="2282375" y="1223950"/>
            <a:chExt cx="356049" cy="369332"/>
          </a:xfrm>
        </p:grpSpPr>
        <p:grpSp>
          <p:nvGrpSpPr>
            <p:cNvPr id="29" name="Group 28"/>
            <p:cNvGrpSpPr/>
            <p:nvPr/>
          </p:nvGrpSpPr>
          <p:grpSpPr>
            <a:xfrm>
              <a:off x="2282375" y="1244323"/>
              <a:ext cx="344144" cy="344182"/>
              <a:chOff x="65551" y="1285436"/>
              <a:chExt cx="344144" cy="344182"/>
            </a:xfrm>
          </p:grpSpPr>
          <p:sp>
            <p:nvSpPr>
              <p:cNvPr id="31"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32"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30" name="TextBox 29"/>
            <p:cNvSpPr txBox="1"/>
            <p:nvPr/>
          </p:nvSpPr>
          <p:spPr>
            <a:xfrm>
              <a:off x="2300280" y="1223950"/>
              <a:ext cx="338144" cy="369332"/>
            </a:xfrm>
            <a:prstGeom prst="rect">
              <a:avLst/>
            </a:prstGeom>
            <a:noFill/>
          </p:spPr>
          <p:txBody>
            <a:bodyPr wrap="square" rtlCol="0">
              <a:spAutoFit/>
            </a:bodyPr>
            <a:lstStyle/>
            <a:p>
              <a:pPr eaLnBrk="0" hangingPunct="0"/>
              <a:r>
                <a:rPr lang="en-US" sz="1800" b="1" smtClean="0">
                  <a:solidFill>
                    <a:srgbClr val="FFFFFF"/>
                  </a:solidFill>
                  <a:latin typeface="Arial" pitchFamily="34" charset="0"/>
                  <a:ea typeface="ＭＳ Ｐゴシック" charset="0"/>
                  <a:cs typeface="Arial" pitchFamily="34" charset="0"/>
                </a:rPr>
                <a:t>3</a:t>
              </a:r>
              <a:endParaRPr lang="en-US" sz="1800" b="1" dirty="0">
                <a:solidFill>
                  <a:srgbClr val="FFFFFF"/>
                </a:solidFill>
                <a:latin typeface="Arial" pitchFamily="34" charset="0"/>
                <a:ea typeface="ＭＳ Ｐゴシック" charset="0"/>
                <a:cs typeface="Arial" pitchFamily="34" charset="0"/>
              </a:endParaRPr>
            </a:p>
          </p:txBody>
        </p:sp>
      </p:grpSp>
      <p:sp>
        <p:nvSpPr>
          <p:cNvPr id="34" name="Freeform 33"/>
          <p:cNvSpPr/>
          <p:nvPr/>
        </p:nvSpPr>
        <p:spPr bwMode="auto">
          <a:xfrm flipV="1">
            <a:off x="4604544" y="4232275"/>
            <a:ext cx="323056" cy="21113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1263042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750498" y="443073"/>
            <a:ext cx="8183510" cy="958863"/>
          </a:xfrm>
        </p:spPr>
        <p:txBody>
          <a:bodyPr/>
          <a:lstStyle/>
          <a:p>
            <a:r>
              <a:rPr lang="en-US" dirty="0" smtClean="0">
                <a:solidFill>
                  <a:srgbClr val="FF0000"/>
                </a:solidFill>
                <a:latin typeface="Cambria" panose="02040503050406030204" pitchFamily="18" charset="0"/>
              </a:rPr>
              <a:t>The Endomembrane System: Manufacturing and Distributing Cellular Products</a:t>
            </a:r>
          </a:p>
        </p:txBody>
      </p:sp>
      <p:sp>
        <p:nvSpPr>
          <p:cNvPr id="133123" name="Rectangle 3"/>
          <p:cNvSpPr>
            <a:spLocks noGrp="1" noChangeArrowheads="1"/>
          </p:cNvSpPr>
          <p:nvPr>
            <p:ph idx="1"/>
          </p:nvPr>
        </p:nvSpPr>
        <p:spPr>
          <a:xfrm>
            <a:off x="750497" y="2337758"/>
            <a:ext cx="8079993" cy="3839204"/>
          </a:xfrm>
        </p:spPr>
        <p:txBody>
          <a:bodyPr/>
          <a:lstStyle/>
          <a:p>
            <a:r>
              <a:rPr lang="en-US" b="1" dirty="0" smtClean="0">
                <a:latin typeface="Cambria" panose="02040503050406030204" pitchFamily="18" charset="0"/>
              </a:rPr>
              <a:t>The </a:t>
            </a:r>
            <a:r>
              <a:rPr lang="en-US" b="1" dirty="0" smtClean="0">
                <a:solidFill>
                  <a:srgbClr val="FF0000"/>
                </a:solidFill>
                <a:latin typeface="Cambria" panose="02040503050406030204" pitchFamily="18" charset="0"/>
              </a:rPr>
              <a:t>endomembrane system</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内膜系统</a:t>
            </a:r>
            <a:r>
              <a:rPr lang="en-US" sz="2000" b="1" dirty="0" smtClean="0">
                <a:solidFill>
                  <a:srgbClr val="FF0000"/>
                </a:solidFill>
                <a:latin typeface="楷体" panose="02010609060101010101" pitchFamily="49" charset="-122"/>
                <a:ea typeface="楷体" panose="02010609060101010101" pitchFamily="49" charset="-122"/>
              </a:rPr>
              <a:t>）</a:t>
            </a:r>
            <a:r>
              <a:rPr lang="en-US" b="1" dirty="0" smtClean="0">
                <a:solidFill>
                  <a:srgbClr val="FF0000"/>
                </a:solidFill>
                <a:latin typeface="Cambria" panose="02040503050406030204" pitchFamily="18" charset="0"/>
              </a:rPr>
              <a:t> </a:t>
            </a:r>
            <a:r>
              <a:rPr lang="en-US" b="1" dirty="0" smtClean="0">
                <a:latin typeface="Cambria" panose="02040503050406030204" pitchFamily="18" charset="0"/>
              </a:rPr>
              <a:t>in a cell consists of </a:t>
            </a:r>
          </a:p>
          <a:p>
            <a:pPr lvl="1"/>
            <a:r>
              <a:rPr lang="en-US" b="1" dirty="0" smtClean="0">
                <a:latin typeface="Cambria" panose="02040503050406030204" pitchFamily="18" charset="0"/>
              </a:rPr>
              <a:t>the nuclear envelope, </a:t>
            </a:r>
          </a:p>
          <a:p>
            <a:pPr lvl="1"/>
            <a:r>
              <a:rPr lang="en-US" b="1" dirty="0" smtClean="0">
                <a:latin typeface="Cambria" panose="02040503050406030204" pitchFamily="18" charset="0"/>
              </a:rPr>
              <a:t>the endoplasmic reticulum, </a:t>
            </a:r>
          </a:p>
          <a:p>
            <a:pPr lvl="1"/>
            <a:r>
              <a:rPr lang="en-US" b="1" dirty="0" smtClean="0">
                <a:latin typeface="Cambria" panose="02040503050406030204" pitchFamily="18" charset="0"/>
              </a:rPr>
              <a:t>the Golgi apparatus, </a:t>
            </a:r>
          </a:p>
          <a:p>
            <a:pPr lvl="1"/>
            <a:r>
              <a:rPr lang="en-US" b="1" dirty="0" smtClean="0">
                <a:latin typeface="Cambria" panose="02040503050406030204" pitchFamily="18" charset="0"/>
              </a:rPr>
              <a:t>lysosomes, and </a:t>
            </a:r>
          </a:p>
          <a:p>
            <a:pPr lvl="1"/>
            <a:r>
              <a:rPr lang="en-US" b="1" dirty="0" smtClean="0">
                <a:latin typeface="Cambria" panose="02040503050406030204" pitchFamily="18" charset="0"/>
              </a:rPr>
              <a:t>vacuoles. </a:t>
            </a:r>
          </a:p>
        </p:txBody>
      </p:sp>
      <p:sp>
        <p:nvSpPr>
          <p:cNvPr id="2" name="Rectangle 1"/>
          <p:cNvSpPr/>
          <p:nvPr/>
        </p:nvSpPr>
        <p:spPr>
          <a:xfrm>
            <a:off x="392654" y="5845972"/>
            <a:ext cx="8622254" cy="478657"/>
          </a:xfrm>
          <a:prstGeom prst="rect">
            <a:avLst/>
          </a:prstGeom>
        </p:spPr>
        <p:txBody>
          <a:bodyPr wrap="square">
            <a:spAutoFit/>
          </a:bodyPr>
          <a:lstStyle/>
          <a:p>
            <a:pPr>
              <a:lnSpc>
                <a:spcPts val="1400"/>
              </a:lnSpc>
              <a:spcBef>
                <a:spcPts val="500"/>
              </a:spcBef>
              <a:spcAft>
                <a:spcPts val="0"/>
              </a:spcAft>
            </a:pPr>
            <a:r>
              <a:rPr lang="en-CA" altLang="zh-CN" sz="2000" b="1" dirty="0">
                <a:solidFill>
                  <a:srgbClr val="FF0000"/>
                </a:solidFill>
                <a:latin typeface="Times New Roman" panose="02020603050405020304" pitchFamily="18" charset="0"/>
                <a:ea typeface="Arial Unicode MS"/>
              </a:rPr>
              <a:t>endo</a:t>
            </a:r>
            <a:r>
              <a:rPr lang="en-US" altLang="zh-CN" sz="2000" dirty="0">
                <a:solidFill>
                  <a:srgbClr val="FF0000"/>
                </a:solidFill>
                <a:latin typeface="Times New Roman" panose="02020603050405020304" pitchFamily="18" charset="0"/>
                <a:ea typeface="Arial Unicode MS"/>
              </a:rPr>
              <a:t> = inner (endomembrane system: an internal system of membranous organelles)</a:t>
            </a:r>
            <a:endParaRPr lang="zh-CN" altLang="zh-CN" sz="2000" dirty="0">
              <a:solidFill>
                <a:srgbClr val="FF0000"/>
              </a:solidFill>
              <a:latin typeface="Times New Roman" panose="02020603050405020304" pitchFamily="18" charset="0"/>
              <a:ea typeface="Arial Unicode MS"/>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862641" y="305051"/>
            <a:ext cx="7967849" cy="1713530"/>
          </a:xfrm>
        </p:spPr>
        <p:txBody>
          <a:bodyPr/>
          <a:lstStyle/>
          <a:p>
            <a:r>
              <a:rPr lang="en-US" sz="4000" dirty="0" smtClean="0">
                <a:solidFill>
                  <a:srgbClr val="FF0000"/>
                </a:solidFill>
                <a:latin typeface="Cambria" panose="02040503050406030204" pitchFamily="18" charset="0"/>
              </a:rPr>
              <a:t>The Endomembrane System: </a:t>
            </a:r>
            <a:r>
              <a:rPr lang="en-US" sz="2800" dirty="0" smtClean="0">
                <a:solidFill>
                  <a:srgbClr val="FF0000"/>
                </a:solidFill>
                <a:latin typeface="Cambria" panose="02040503050406030204" pitchFamily="18" charset="0"/>
              </a:rPr>
              <a:t>Manufacturing and Distributing Cellular Products</a:t>
            </a:r>
          </a:p>
        </p:txBody>
      </p:sp>
      <p:sp>
        <p:nvSpPr>
          <p:cNvPr id="133123" name="Rectangle 3"/>
          <p:cNvSpPr>
            <a:spLocks noGrp="1" noChangeArrowheads="1"/>
          </p:cNvSpPr>
          <p:nvPr>
            <p:ph idx="1"/>
          </p:nvPr>
        </p:nvSpPr>
        <p:spPr>
          <a:xfrm>
            <a:off x="759125" y="2475781"/>
            <a:ext cx="8071366" cy="3701181"/>
          </a:xfrm>
        </p:spPr>
        <p:txBody>
          <a:bodyPr/>
          <a:lstStyle/>
          <a:p>
            <a:r>
              <a:rPr lang="en-US" b="1" dirty="0" smtClean="0">
                <a:latin typeface="Cambria" panose="02040503050406030204" pitchFamily="18" charset="0"/>
              </a:rPr>
              <a:t>These membranous organelles are either</a:t>
            </a:r>
          </a:p>
          <a:p>
            <a:pPr lvl="1"/>
            <a:r>
              <a:rPr lang="en-US" b="1" dirty="0" smtClean="0">
                <a:latin typeface="Cambria" panose="02040503050406030204" pitchFamily="18" charset="0"/>
              </a:rPr>
              <a:t>physically connected or </a:t>
            </a:r>
          </a:p>
          <a:p>
            <a:pPr lvl="1"/>
            <a:r>
              <a:rPr lang="en-US" b="1" dirty="0" smtClean="0">
                <a:latin typeface="Cambria" panose="02040503050406030204" pitchFamily="18" charset="0"/>
              </a:rPr>
              <a:t>linked by </a:t>
            </a:r>
            <a:r>
              <a:rPr lang="en-US" b="1" dirty="0" smtClean="0">
                <a:solidFill>
                  <a:srgbClr val="FF0000"/>
                </a:solidFill>
                <a:latin typeface="Cambria" panose="02040503050406030204" pitchFamily="18" charset="0"/>
              </a:rPr>
              <a:t>vesicles</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囊泡</a:t>
            </a:r>
            <a:r>
              <a:rPr lang="en-US" sz="2000" b="1" dirty="0" smtClean="0">
                <a:solidFill>
                  <a:srgbClr val="FF0000"/>
                </a:solidFill>
                <a:latin typeface="楷体" panose="02010609060101010101" pitchFamily="49" charset="-122"/>
                <a:ea typeface="楷体" panose="02010609060101010101" pitchFamily="49" charset="-122"/>
              </a:rPr>
              <a:t>）</a:t>
            </a:r>
            <a:r>
              <a:rPr lang="en-US" b="1" dirty="0" smtClean="0">
                <a:latin typeface="Cambria" panose="02040503050406030204" pitchFamily="18" charset="0"/>
              </a:rPr>
              <a:t>, sacs made of membrane.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95222" y="493333"/>
            <a:ext cx="8373413" cy="624845"/>
          </a:xfrm>
        </p:spPr>
        <p:txBody>
          <a:bodyPr/>
          <a:lstStyle/>
          <a:p>
            <a:r>
              <a:rPr lang="en-US" sz="4000" dirty="0" smtClean="0">
                <a:solidFill>
                  <a:srgbClr val="FF0000"/>
                </a:solidFill>
                <a:latin typeface="Cambria" panose="02040503050406030204" pitchFamily="18" charset="0"/>
              </a:rPr>
              <a:t>The Endoplasmic Reticulum</a:t>
            </a:r>
          </a:p>
        </p:txBody>
      </p:sp>
      <p:sp>
        <p:nvSpPr>
          <p:cNvPr id="135171" name="Rectangle 3"/>
          <p:cNvSpPr>
            <a:spLocks noGrp="1" noChangeArrowheads="1"/>
          </p:cNvSpPr>
          <p:nvPr>
            <p:ph idx="1"/>
          </p:nvPr>
        </p:nvSpPr>
        <p:spPr>
          <a:xfrm>
            <a:off x="664232" y="1547087"/>
            <a:ext cx="7944929" cy="4949054"/>
          </a:xfrm>
        </p:spPr>
        <p:txBody>
          <a:bodyPr>
            <a:normAutofit/>
          </a:bodyPr>
          <a:lstStyle/>
          <a:p>
            <a:r>
              <a:rPr lang="en-US" sz="2400" b="1" dirty="0" smtClean="0">
                <a:latin typeface="Cambria" panose="02040503050406030204" pitchFamily="18" charset="0"/>
              </a:rPr>
              <a:t>The </a:t>
            </a:r>
            <a:r>
              <a:rPr lang="en-US" sz="2400" b="1" dirty="0" smtClean="0">
                <a:solidFill>
                  <a:srgbClr val="FF0000"/>
                </a:solidFill>
                <a:latin typeface="Cambria" panose="02040503050406030204" pitchFamily="18" charset="0"/>
              </a:rPr>
              <a:t>endoplasmic reticulum (ER)</a:t>
            </a:r>
            <a:r>
              <a:rPr lang="en-US" sz="2400" b="1" dirty="0" smtClean="0">
                <a:latin typeface="Cambria" panose="02040503050406030204" pitchFamily="18" charset="0"/>
              </a:rPr>
              <a:t> is one of the main manufacturing facilities in a cell.</a:t>
            </a:r>
          </a:p>
          <a:p>
            <a:r>
              <a:rPr lang="en-US" sz="2400" b="1" dirty="0" smtClean="0">
                <a:latin typeface="Cambria" panose="02040503050406030204" pitchFamily="18" charset="0"/>
              </a:rPr>
              <a:t>The ER</a:t>
            </a:r>
          </a:p>
          <a:p>
            <a:pPr lvl="1"/>
            <a:r>
              <a:rPr lang="en-US" sz="2400" b="1" dirty="0" smtClean="0">
                <a:latin typeface="Cambria" panose="02040503050406030204" pitchFamily="18" charset="0"/>
              </a:rPr>
              <a:t>produces an enormous variety of molecules,</a:t>
            </a:r>
          </a:p>
          <a:p>
            <a:pPr lvl="1"/>
            <a:r>
              <a:rPr lang="en-US" sz="2400" b="1" dirty="0" smtClean="0">
                <a:latin typeface="Cambria" panose="02040503050406030204" pitchFamily="18" charset="0"/>
              </a:rPr>
              <a:t>is connected to the nuclear envelope, and</a:t>
            </a:r>
          </a:p>
          <a:p>
            <a:pPr lvl="1"/>
            <a:r>
              <a:rPr lang="en-US" sz="2400" b="1" dirty="0" smtClean="0">
                <a:latin typeface="Cambria" panose="02040503050406030204" pitchFamily="18" charset="0"/>
              </a:rPr>
              <a:t>is composed of interconnected rough and smooth ER that have different structures and functions.</a:t>
            </a:r>
          </a:p>
        </p:txBody>
      </p:sp>
      <p:sp>
        <p:nvSpPr>
          <p:cNvPr id="2" name="Rectangle 1"/>
          <p:cNvSpPr/>
          <p:nvPr/>
        </p:nvSpPr>
        <p:spPr>
          <a:xfrm>
            <a:off x="595222" y="5285229"/>
            <a:ext cx="8214670" cy="466603"/>
          </a:xfrm>
          <a:prstGeom prst="rect">
            <a:avLst/>
          </a:prstGeom>
        </p:spPr>
        <p:txBody>
          <a:bodyPr wrap="square">
            <a:spAutoFit/>
          </a:bodyPr>
          <a:lstStyle/>
          <a:p>
            <a:pPr marL="0" marR="0">
              <a:lnSpc>
                <a:spcPts val="1400"/>
              </a:lnSpc>
              <a:spcBef>
                <a:spcPts val="500"/>
              </a:spcBef>
              <a:spcAft>
                <a:spcPts val="0"/>
              </a:spcAft>
            </a:pPr>
            <a:r>
              <a:rPr lang="en-CA" sz="2000" b="1" dirty="0" err="1">
                <a:solidFill>
                  <a:srgbClr val="FF0000"/>
                </a:solidFill>
                <a:latin typeface="Times New Roman" panose="02020603050405020304" pitchFamily="18" charset="0"/>
                <a:ea typeface="Arial Unicode MS" panose="020B0604020202020204" pitchFamily="34" charset="-122"/>
              </a:rPr>
              <a:t>reticul</a:t>
            </a:r>
            <a:r>
              <a:rPr lang="en-US" sz="2000" dirty="0">
                <a:solidFill>
                  <a:srgbClr val="FF0000"/>
                </a:solidFill>
                <a:latin typeface="Times New Roman" panose="02020603050405020304" pitchFamily="18" charset="0"/>
                <a:ea typeface="Arial Unicode MS" panose="020B0604020202020204" pitchFamily="34" charset="-122"/>
              </a:rPr>
              <a:t> = network (endoplasmic reticulum: membranous network where proteins are produced)</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9616" y="1057656"/>
            <a:ext cx="6144768" cy="4742688"/>
          </a:xfrm>
          <a:prstGeom prst="rect">
            <a:avLst/>
          </a:prstGeom>
          <a:noFill/>
          <a:ln>
            <a:noFill/>
          </a:ln>
        </p:spPr>
      </p:pic>
      <p:sp>
        <p:nvSpPr>
          <p:cNvPr id="3" name="Freeform 2"/>
          <p:cNvSpPr/>
          <p:nvPr/>
        </p:nvSpPr>
        <p:spPr bwMode="auto">
          <a:xfrm flipH="1">
            <a:off x="2762248" y="4321175"/>
            <a:ext cx="936625" cy="89534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31750"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a:off x="2219325" y="4248151"/>
            <a:ext cx="649603" cy="31749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31750"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H="1">
            <a:off x="2222500" y="4000500"/>
            <a:ext cx="542922" cy="56197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31750"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flipH="1">
            <a:off x="5584030" y="4916487"/>
            <a:ext cx="469899" cy="48895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flipV="1">
            <a:off x="5295270" y="2876546"/>
            <a:ext cx="0" cy="38576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TextBox 2"/>
          <p:cNvSpPr txBox="1">
            <a:spLocks noChangeArrowheads="1"/>
          </p:cNvSpPr>
          <p:nvPr/>
        </p:nvSpPr>
        <p:spPr bwMode="auto">
          <a:xfrm>
            <a:off x="4846804" y="2366892"/>
            <a:ext cx="1000274"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Nuclear</a:t>
            </a:r>
          </a:p>
          <a:p>
            <a:pPr eaLnBrk="0" hangingPunct="0">
              <a:lnSpc>
                <a:spcPts val="2000"/>
              </a:lnSpc>
            </a:pPr>
            <a:r>
              <a:rPr lang="en-US" sz="1800" b="1" dirty="0" smtClean="0">
                <a:solidFill>
                  <a:srgbClr val="000000"/>
                </a:solidFill>
                <a:latin typeface="Arial"/>
                <a:ea typeface="ＭＳ Ｐゴシック" charset="0"/>
              </a:rPr>
              <a:t>envelope</a:t>
            </a:r>
            <a:endParaRPr lang="en-US" sz="1800" b="1" dirty="0">
              <a:solidFill>
                <a:srgbClr val="000000"/>
              </a:solidFill>
              <a:latin typeface="Arial"/>
              <a:ea typeface="ＭＳ Ｐゴシック" charset="0"/>
            </a:endParaRPr>
          </a:p>
        </p:txBody>
      </p:sp>
      <p:sp>
        <p:nvSpPr>
          <p:cNvPr id="10" name="TextBox 4"/>
          <p:cNvSpPr txBox="1">
            <a:spLocks noChangeArrowheads="1"/>
          </p:cNvSpPr>
          <p:nvPr/>
        </p:nvSpPr>
        <p:spPr bwMode="auto">
          <a:xfrm>
            <a:off x="1647198" y="4529862"/>
            <a:ext cx="1243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Ribosomes</a:t>
            </a:r>
          </a:p>
        </p:txBody>
      </p:sp>
      <p:sp>
        <p:nvSpPr>
          <p:cNvPr id="11" name="TextBox 5"/>
          <p:cNvSpPr txBox="1">
            <a:spLocks noChangeArrowheads="1"/>
          </p:cNvSpPr>
          <p:nvPr/>
        </p:nvSpPr>
        <p:spPr bwMode="auto">
          <a:xfrm>
            <a:off x="1612273" y="5152162"/>
            <a:ext cx="11156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Rough ER</a:t>
            </a:r>
          </a:p>
        </p:txBody>
      </p:sp>
      <p:sp>
        <p:nvSpPr>
          <p:cNvPr id="12" name="TextBox 7"/>
          <p:cNvSpPr txBox="1">
            <a:spLocks noChangeArrowheads="1"/>
          </p:cNvSpPr>
          <p:nvPr/>
        </p:nvSpPr>
        <p:spPr bwMode="auto">
          <a:xfrm>
            <a:off x="4278479" y="5292656"/>
            <a:ext cx="1243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Smooth ER</a:t>
            </a:r>
          </a:p>
        </p:txBody>
      </p:sp>
      <p:sp>
        <p:nvSpPr>
          <p:cNvPr id="13" name="Freeform 12"/>
          <p:cNvSpPr/>
          <p:nvPr/>
        </p:nvSpPr>
        <p:spPr bwMode="auto">
          <a:xfrm flipH="1">
            <a:off x="2222499" y="4019550"/>
            <a:ext cx="527047" cy="54292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4" name="Freeform 13"/>
          <p:cNvSpPr/>
          <p:nvPr/>
        </p:nvSpPr>
        <p:spPr bwMode="auto">
          <a:xfrm flipH="1">
            <a:off x="2222499" y="4257675"/>
            <a:ext cx="625796" cy="30321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5" name="Freeform 14"/>
          <p:cNvSpPr/>
          <p:nvPr/>
        </p:nvSpPr>
        <p:spPr bwMode="auto">
          <a:xfrm flipH="1">
            <a:off x="2765421" y="4335461"/>
            <a:ext cx="918214" cy="88106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6" name="Freeform 15"/>
          <p:cNvSpPr/>
          <p:nvPr/>
        </p:nvSpPr>
        <p:spPr bwMode="auto">
          <a:xfrm flipH="1">
            <a:off x="5584030" y="4926027"/>
            <a:ext cx="460390" cy="47702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7217465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698740" y="508958"/>
            <a:ext cx="8269774" cy="864364"/>
          </a:xfrm>
        </p:spPr>
        <p:txBody>
          <a:bodyPr/>
          <a:lstStyle/>
          <a:p>
            <a:r>
              <a:rPr lang="en-US" sz="4000" dirty="0" smtClean="0">
                <a:solidFill>
                  <a:srgbClr val="FF0000"/>
                </a:solidFill>
                <a:latin typeface="Cambria" panose="02040503050406030204" pitchFamily="18" charset="0"/>
              </a:rPr>
              <a:t>Rough ER</a:t>
            </a:r>
          </a:p>
        </p:txBody>
      </p:sp>
      <p:sp>
        <p:nvSpPr>
          <p:cNvPr id="143363" name="Rectangle 3"/>
          <p:cNvSpPr>
            <a:spLocks noGrp="1" noChangeArrowheads="1"/>
          </p:cNvSpPr>
          <p:nvPr>
            <p:ph idx="1"/>
          </p:nvPr>
        </p:nvSpPr>
        <p:spPr>
          <a:xfrm>
            <a:off x="759125" y="1373321"/>
            <a:ext cx="8071366" cy="4803641"/>
          </a:xfrm>
        </p:spPr>
        <p:txBody>
          <a:bodyPr/>
          <a:lstStyle/>
          <a:p>
            <a:r>
              <a:rPr lang="en-US" b="1" dirty="0" smtClean="0">
                <a:latin typeface="Cambria" panose="02040503050406030204" pitchFamily="18" charset="0"/>
              </a:rPr>
              <a:t>The “rough” in </a:t>
            </a:r>
            <a:r>
              <a:rPr lang="en-US" b="1" dirty="0" smtClean="0">
                <a:solidFill>
                  <a:srgbClr val="FF0000"/>
                </a:solidFill>
                <a:latin typeface="Cambria" panose="02040503050406030204" pitchFamily="18" charset="0"/>
              </a:rPr>
              <a:t>rough ER </a:t>
            </a:r>
            <a:r>
              <a:rPr lang="en-US" b="1" dirty="0" smtClean="0">
                <a:latin typeface="Cambria" panose="02040503050406030204" pitchFamily="18" charset="0"/>
              </a:rPr>
              <a:t>refers to ribosomes that stud the outside of its membrane.</a:t>
            </a:r>
          </a:p>
          <a:p>
            <a:r>
              <a:rPr lang="en-US" b="1" dirty="0" smtClean="0">
                <a:latin typeface="Cambria" panose="02040503050406030204" pitchFamily="18" charset="0"/>
              </a:rPr>
              <a:t>The ER makes more membrane.</a:t>
            </a:r>
          </a:p>
          <a:p>
            <a:r>
              <a:rPr lang="en-US" b="1" dirty="0" smtClean="0">
                <a:latin typeface="Cambria" panose="02040503050406030204" pitchFamily="18" charset="0"/>
              </a:rPr>
              <a:t>Ribosomes attached to the rough ER produce proteins that will be </a:t>
            </a:r>
          </a:p>
          <a:p>
            <a:pPr lvl="1"/>
            <a:r>
              <a:rPr lang="en-US" b="1" dirty="0" smtClean="0">
                <a:latin typeface="Cambria" panose="02040503050406030204" pitchFamily="18" charset="0"/>
              </a:rPr>
              <a:t>inserted into the growing ER membrane, </a:t>
            </a:r>
          </a:p>
          <a:p>
            <a:pPr lvl="1"/>
            <a:r>
              <a:rPr lang="en-US" b="1" dirty="0" smtClean="0">
                <a:latin typeface="Cambria" panose="02040503050406030204" pitchFamily="18" charset="0"/>
              </a:rPr>
              <a:t>transported to other organelles, and </a:t>
            </a:r>
          </a:p>
          <a:p>
            <a:pPr lvl="1"/>
            <a:r>
              <a:rPr lang="en-US" b="1" dirty="0" smtClean="0">
                <a:latin typeface="Cambria" panose="02040503050406030204" pitchFamily="18" charset="0"/>
              </a:rPr>
              <a:t>eventually exported.</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707366" y="593892"/>
            <a:ext cx="8295654" cy="958863"/>
          </a:xfrm>
        </p:spPr>
        <p:txBody>
          <a:bodyPr/>
          <a:lstStyle/>
          <a:p>
            <a:r>
              <a:rPr lang="en-US" sz="4000" dirty="0" smtClean="0">
                <a:solidFill>
                  <a:srgbClr val="FF0000"/>
                </a:solidFill>
                <a:latin typeface="Cambria" panose="02040503050406030204" pitchFamily="18" charset="0"/>
              </a:rPr>
              <a:t>Rough ER</a:t>
            </a:r>
          </a:p>
        </p:txBody>
      </p:sp>
      <p:sp>
        <p:nvSpPr>
          <p:cNvPr id="143363" name="Rectangle 3"/>
          <p:cNvSpPr>
            <a:spLocks noGrp="1" noChangeArrowheads="1"/>
          </p:cNvSpPr>
          <p:nvPr>
            <p:ph idx="1"/>
          </p:nvPr>
        </p:nvSpPr>
        <p:spPr>
          <a:xfrm>
            <a:off x="646981" y="1552755"/>
            <a:ext cx="8183510" cy="4624208"/>
          </a:xfrm>
        </p:spPr>
        <p:txBody>
          <a:bodyPr/>
          <a:lstStyle/>
          <a:p>
            <a:r>
              <a:rPr lang="en-US" b="1" dirty="0" smtClean="0">
                <a:latin typeface="Cambria" panose="02040503050406030204" pitchFamily="18" charset="0"/>
              </a:rPr>
              <a:t>Some products manufactured by rough ER are chemically modified</a:t>
            </a:r>
            <a:r>
              <a:rPr lang="en-US" b="1" dirty="0">
                <a:latin typeface="Cambria" panose="02040503050406030204" pitchFamily="18" charset="0"/>
              </a:rPr>
              <a:t> </a:t>
            </a:r>
            <a:r>
              <a:rPr lang="en-US" b="1" dirty="0" smtClean="0">
                <a:latin typeface="Cambria" panose="02040503050406030204" pitchFamily="18" charset="0"/>
              </a:rPr>
              <a:t>and then packaged into </a:t>
            </a:r>
            <a:r>
              <a:rPr lang="en-US" b="1" dirty="0" smtClean="0">
                <a:solidFill>
                  <a:srgbClr val="FF0000"/>
                </a:solidFill>
                <a:latin typeface="Cambria" panose="02040503050406030204" pitchFamily="18" charset="0"/>
              </a:rPr>
              <a:t>transport vesicles</a:t>
            </a:r>
            <a:r>
              <a:rPr lang="en-US" b="1" dirty="0" smtClean="0">
                <a:latin typeface="Cambria" panose="02040503050406030204" pitchFamily="18" charset="0"/>
              </a:rPr>
              <a:t>, sacs made of membrane that bud off from the rough ER. </a:t>
            </a:r>
          </a:p>
          <a:p>
            <a:r>
              <a:rPr lang="en-US" b="1" dirty="0">
                <a:latin typeface="Cambria" panose="02040503050406030204" pitchFamily="18" charset="0"/>
              </a:rPr>
              <a:t>T</a:t>
            </a:r>
            <a:r>
              <a:rPr lang="en-US" b="1" dirty="0" smtClean="0">
                <a:latin typeface="Cambria" panose="02040503050406030204" pitchFamily="18" charset="0"/>
              </a:rPr>
              <a:t>hen these transport vesicles may be dispatched to other locations in the cell.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Barry Marsh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45" y="646889"/>
            <a:ext cx="3706238" cy="30885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886" y="3874970"/>
            <a:ext cx="4602542" cy="338554"/>
          </a:xfrm>
          <a:prstGeom prst="rect">
            <a:avLst/>
          </a:prstGeom>
          <a:noFill/>
        </p:spPr>
        <p:txBody>
          <a:bodyPr wrap="none" rtlCol="0">
            <a:spAutoFit/>
          </a:bodyPr>
          <a:lstStyle/>
          <a:p>
            <a:r>
              <a:rPr lang="en-US" sz="1600" b="1" dirty="0" smtClean="0">
                <a:solidFill>
                  <a:srgbClr val="C39150"/>
                </a:solidFill>
              </a:rPr>
              <a:t>Barry Marshall, 2005 Nobel </a:t>
            </a:r>
            <a:r>
              <a:rPr lang="en-US" sz="1600" b="1" dirty="0">
                <a:solidFill>
                  <a:srgbClr val="C39150"/>
                </a:solidFill>
              </a:rPr>
              <a:t>Prize in medicine </a:t>
            </a:r>
          </a:p>
        </p:txBody>
      </p:sp>
      <p:pic>
        <p:nvPicPr>
          <p:cNvPr id="1032"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880" y="646889"/>
            <a:ext cx="2704357" cy="27043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7890" y="3476283"/>
            <a:ext cx="3269613" cy="338554"/>
          </a:xfrm>
          <a:prstGeom prst="rect">
            <a:avLst/>
          </a:prstGeom>
          <a:noFill/>
        </p:spPr>
        <p:txBody>
          <a:bodyPr wrap="none" rtlCol="0">
            <a:spAutoFit/>
          </a:bodyPr>
          <a:lstStyle/>
          <a:p>
            <a:r>
              <a:rPr lang="en-US" sz="1600" b="1" dirty="0" smtClean="0">
                <a:solidFill>
                  <a:srgbClr val="C39150"/>
                </a:solidFill>
              </a:rPr>
              <a:t>Diagnosis- C13/C14 Breath Test</a:t>
            </a:r>
            <a:endParaRPr lang="en-US" sz="1600" b="1" dirty="0">
              <a:solidFill>
                <a:srgbClr val="C39150"/>
              </a:solidFill>
            </a:endParaRPr>
          </a:p>
        </p:txBody>
      </p:sp>
      <p:pic>
        <p:nvPicPr>
          <p:cNvPr id="1036" name="Picture 12" descr="Image result for 公筷 英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459" y="3970652"/>
            <a:ext cx="2304679" cy="23046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024903" y="6391631"/>
            <a:ext cx="1792478" cy="338554"/>
          </a:xfrm>
          <a:prstGeom prst="rect">
            <a:avLst/>
          </a:prstGeom>
          <a:noFill/>
        </p:spPr>
        <p:txBody>
          <a:bodyPr wrap="none" rtlCol="0">
            <a:spAutoFit/>
          </a:bodyPr>
          <a:lstStyle/>
          <a:p>
            <a:r>
              <a:rPr lang="en-US" sz="1600" b="1" dirty="0" smtClean="0">
                <a:solidFill>
                  <a:srgbClr val="C39150"/>
                </a:solidFill>
              </a:rPr>
              <a:t>Serving Utensils</a:t>
            </a:r>
            <a:endParaRPr lang="en-US" sz="1600" b="1" dirty="0">
              <a:solidFill>
                <a:srgbClr val="C39150"/>
              </a:solidFill>
            </a:endParaRPr>
          </a:p>
        </p:txBody>
      </p:sp>
    </p:spTree>
    <p:extLst>
      <p:ext uri="{BB962C8B-B14F-4D97-AF65-F5344CB8AC3E}">
        <p14:creationId xmlns:p14="http://schemas.microsoft.com/office/powerpoint/2010/main" val="264104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1000"/>
                                        <p:tgtEl>
                                          <p:spTgt spid="1036"/>
                                        </p:tgtEl>
                                      </p:cBhvr>
                                    </p:animEffect>
                                    <p:anim calcmode="lin" valueType="num">
                                      <p:cBhvr>
                                        <p:cTn id="14" dur="1000" fill="hold"/>
                                        <p:tgtEl>
                                          <p:spTgt spid="1036"/>
                                        </p:tgtEl>
                                        <p:attrNameLst>
                                          <p:attrName>ppt_x</p:attrName>
                                        </p:attrNameLst>
                                      </p:cBhvr>
                                      <p:tavLst>
                                        <p:tav tm="0">
                                          <p:val>
                                            <p:strVal val="#ppt_x"/>
                                          </p:val>
                                        </p:tav>
                                        <p:tav tm="100000">
                                          <p:val>
                                            <p:strVal val="#ppt_x"/>
                                          </p:val>
                                        </p:tav>
                                      </p:tavLst>
                                    </p:anim>
                                    <p:anim calcmode="lin" valueType="num">
                                      <p:cBhvr>
                                        <p:cTn id="15" dur="1000" fill="hold"/>
                                        <p:tgtEl>
                                          <p:spTgt spid="103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387096"/>
            <a:ext cx="8546592" cy="6083808"/>
          </a:xfrm>
          <a:prstGeom prst="rect">
            <a:avLst/>
          </a:prstGeom>
        </p:spPr>
      </p:pic>
      <p:sp>
        <p:nvSpPr>
          <p:cNvPr id="3" name="Freeform 2"/>
          <p:cNvSpPr/>
          <p:nvPr/>
        </p:nvSpPr>
        <p:spPr bwMode="auto">
          <a:xfrm flipH="1" flipV="1">
            <a:off x="2070100" y="4181473"/>
            <a:ext cx="801688" cy="43339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flipV="1">
            <a:off x="3171824" y="1054100"/>
            <a:ext cx="1838326" cy="184070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H="1" flipV="1">
            <a:off x="1955800" y="1885949"/>
            <a:ext cx="2978150" cy="239077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flipH="1" flipV="1">
            <a:off x="6652260" y="1054099"/>
            <a:ext cx="453390" cy="77946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a:off x="6699888" y="5332410"/>
            <a:ext cx="438912" cy="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TextBox 8"/>
          <p:cNvSpPr txBox="1"/>
          <p:nvPr/>
        </p:nvSpPr>
        <p:spPr>
          <a:xfrm>
            <a:off x="2544065" y="502139"/>
            <a:ext cx="1744067" cy="553998"/>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smtClean="0">
                <a:solidFill>
                  <a:srgbClr val="000000"/>
                </a:solidFill>
                <a:latin typeface="Arial"/>
                <a:ea typeface="ＭＳ Ｐゴシック" charset="0"/>
              </a:rPr>
              <a:t>Secretory</a:t>
            </a:r>
          </a:p>
          <a:p>
            <a:pPr eaLnBrk="0" fontAlgn="auto" hangingPunct="0">
              <a:spcBef>
                <a:spcPts val="0"/>
              </a:spcBef>
              <a:spcAft>
                <a:spcPts val="0"/>
              </a:spcAft>
              <a:defRPr/>
            </a:pPr>
            <a:r>
              <a:rPr lang="en-US" sz="1800" b="1" dirty="0" smtClean="0">
                <a:solidFill>
                  <a:srgbClr val="000000"/>
                </a:solidFill>
                <a:latin typeface="Arial"/>
                <a:ea typeface="ＭＳ Ｐゴシック" charset="0"/>
              </a:rPr>
              <a:t>proteins depart.</a:t>
            </a:r>
            <a:endParaRPr lang="en-US" sz="1800" b="1" dirty="0">
              <a:solidFill>
                <a:srgbClr val="000000"/>
              </a:solidFill>
              <a:latin typeface="Arial"/>
              <a:ea typeface="ＭＳ Ｐゴシック" charset="0"/>
            </a:endParaRPr>
          </a:p>
        </p:txBody>
      </p:sp>
      <p:sp>
        <p:nvSpPr>
          <p:cNvPr id="10" name="TextBox 9"/>
          <p:cNvSpPr txBox="1"/>
          <p:nvPr/>
        </p:nvSpPr>
        <p:spPr>
          <a:xfrm>
            <a:off x="6100860" y="485472"/>
            <a:ext cx="1821076" cy="553998"/>
          </a:xfrm>
          <a:prstGeom prst="rect">
            <a:avLst/>
          </a:prstGeom>
          <a:noFill/>
        </p:spPr>
        <p:txBody>
          <a:bodyPr wrap="none" lIns="0" tIns="0" rIns="0" bIns="0">
            <a:spAutoFit/>
          </a:bodyPr>
          <a:lstStyle/>
          <a:p>
            <a:pPr eaLnBrk="0" fontAlgn="auto" hangingPunct="0">
              <a:spcBef>
                <a:spcPts val="0"/>
              </a:spcBef>
              <a:spcAft>
                <a:spcPts val="0"/>
              </a:spcAft>
              <a:defRPr/>
            </a:pPr>
            <a:r>
              <a:rPr lang="en-US" sz="1800" b="1" dirty="0" smtClean="0">
                <a:solidFill>
                  <a:srgbClr val="000000"/>
                </a:solidFill>
                <a:latin typeface="Arial"/>
                <a:ea typeface="ＭＳ Ｐゴシック" charset="0"/>
              </a:rPr>
              <a:t>Vesicles bud off</a:t>
            </a:r>
          </a:p>
          <a:p>
            <a:pPr eaLnBrk="0" fontAlgn="auto" hangingPunct="0">
              <a:spcBef>
                <a:spcPts val="0"/>
              </a:spcBef>
              <a:spcAft>
                <a:spcPts val="0"/>
              </a:spcAft>
              <a:defRPr/>
            </a:pPr>
            <a:r>
              <a:rPr lang="en-US" sz="1800" b="1" dirty="0" smtClean="0">
                <a:solidFill>
                  <a:srgbClr val="000000"/>
                </a:solidFill>
                <a:latin typeface="Arial"/>
                <a:ea typeface="ＭＳ Ｐゴシック" charset="0"/>
              </a:rPr>
              <a:t>from the ER.</a:t>
            </a:r>
            <a:endParaRPr lang="en-US" sz="1800" b="1" dirty="0">
              <a:solidFill>
                <a:srgbClr val="000000"/>
              </a:solidFill>
              <a:latin typeface="Arial"/>
              <a:ea typeface="ＭＳ Ｐゴシック" charset="0"/>
            </a:endParaRPr>
          </a:p>
        </p:txBody>
      </p:sp>
      <p:sp>
        <p:nvSpPr>
          <p:cNvPr id="11" name="TextBox 10"/>
          <p:cNvSpPr txBox="1"/>
          <p:nvPr/>
        </p:nvSpPr>
        <p:spPr>
          <a:xfrm>
            <a:off x="800199" y="1314942"/>
            <a:ext cx="1333698" cy="830997"/>
          </a:xfrm>
          <a:prstGeom prst="rect">
            <a:avLst/>
          </a:prstGeom>
          <a:noFill/>
        </p:spPr>
        <p:txBody>
          <a:bodyPr wrap="none" lIns="0" tIns="0" rIns="0" bIns="0">
            <a:spAutoFit/>
          </a:bodyPr>
          <a:lstStyle/>
          <a:p>
            <a:pPr eaLnBrk="0" fontAlgn="auto" hangingPunct="0">
              <a:spcBef>
                <a:spcPts val="0"/>
              </a:spcBef>
              <a:spcAft>
                <a:spcPts val="0"/>
              </a:spcAft>
              <a:defRPr/>
            </a:pPr>
            <a:r>
              <a:rPr lang="en-US" sz="1800" b="1" smtClean="0">
                <a:solidFill>
                  <a:srgbClr val="000000"/>
                </a:solidFill>
                <a:latin typeface="Arial"/>
                <a:ea typeface="ＭＳ Ｐゴシック" charset="0"/>
              </a:rPr>
              <a:t>Proteins are</a:t>
            </a:r>
          </a:p>
          <a:p>
            <a:pPr eaLnBrk="0" fontAlgn="auto" hangingPunct="0">
              <a:spcBef>
                <a:spcPts val="0"/>
              </a:spcBef>
              <a:spcAft>
                <a:spcPts val="0"/>
              </a:spcAft>
              <a:defRPr/>
            </a:pPr>
            <a:r>
              <a:rPr lang="en-US" sz="1800" b="1" smtClean="0">
                <a:solidFill>
                  <a:srgbClr val="000000"/>
                </a:solidFill>
                <a:latin typeface="Arial"/>
                <a:ea typeface="ＭＳ Ｐゴシック" charset="0"/>
              </a:rPr>
              <a:t>modified in</a:t>
            </a:r>
          </a:p>
          <a:p>
            <a:pPr eaLnBrk="0" fontAlgn="auto" hangingPunct="0">
              <a:spcBef>
                <a:spcPts val="0"/>
              </a:spcBef>
              <a:spcAft>
                <a:spcPts val="0"/>
              </a:spcAft>
              <a:defRPr/>
            </a:pPr>
            <a:r>
              <a:rPr lang="en-US" sz="1800" b="1" smtClean="0">
                <a:solidFill>
                  <a:srgbClr val="000000"/>
                </a:solidFill>
                <a:latin typeface="Arial"/>
                <a:ea typeface="ＭＳ Ｐゴシック" charset="0"/>
              </a:rPr>
              <a:t>the ER.</a:t>
            </a:r>
            <a:endParaRPr lang="en-US" sz="1800" b="1" dirty="0">
              <a:solidFill>
                <a:srgbClr val="000000"/>
              </a:solidFill>
              <a:latin typeface="Arial"/>
              <a:ea typeface="ＭＳ Ｐゴシック" charset="0"/>
            </a:endParaRPr>
          </a:p>
        </p:txBody>
      </p:sp>
      <p:sp>
        <p:nvSpPr>
          <p:cNvPr id="12" name="TextBox 9"/>
          <p:cNvSpPr txBox="1">
            <a:spLocks noChangeArrowheads="1"/>
          </p:cNvSpPr>
          <p:nvPr/>
        </p:nvSpPr>
        <p:spPr bwMode="auto">
          <a:xfrm>
            <a:off x="2499921" y="3279859"/>
            <a:ext cx="11156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Ribosome</a:t>
            </a:r>
          </a:p>
        </p:txBody>
      </p:sp>
      <p:sp>
        <p:nvSpPr>
          <p:cNvPr id="13" name="TextBox 10"/>
          <p:cNvSpPr txBox="1">
            <a:spLocks noChangeArrowheads="1"/>
          </p:cNvSpPr>
          <p:nvPr/>
        </p:nvSpPr>
        <p:spPr bwMode="auto">
          <a:xfrm>
            <a:off x="7207351" y="3129455"/>
            <a:ext cx="1064459"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FF0000"/>
                </a:solidFill>
                <a:latin typeface="Arial"/>
                <a:ea typeface="ＭＳ Ｐゴシック" charset="0"/>
              </a:rPr>
              <a:t>Transport</a:t>
            </a:r>
          </a:p>
          <a:p>
            <a:pPr eaLnBrk="0" hangingPunct="0">
              <a:lnSpc>
                <a:spcPts val="2000"/>
              </a:lnSpc>
            </a:pPr>
            <a:r>
              <a:rPr lang="en-US" sz="1800" b="1" dirty="0" smtClean="0">
                <a:solidFill>
                  <a:srgbClr val="FF0000"/>
                </a:solidFill>
                <a:latin typeface="Arial"/>
                <a:ea typeface="ＭＳ Ｐゴシック" charset="0"/>
              </a:rPr>
              <a:t>vesicle</a:t>
            </a:r>
            <a:endParaRPr lang="en-US" sz="1800" b="1" dirty="0">
              <a:solidFill>
                <a:srgbClr val="FF0000"/>
              </a:solidFill>
              <a:latin typeface="Arial"/>
              <a:ea typeface="ＭＳ Ｐゴシック" charset="0"/>
            </a:endParaRPr>
          </a:p>
        </p:txBody>
      </p:sp>
      <p:sp>
        <p:nvSpPr>
          <p:cNvPr id="14" name="TextBox 13"/>
          <p:cNvSpPr txBox="1"/>
          <p:nvPr/>
        </p:nvSpPr>
        <p:spPr>
          <a:xfrm>
            <a:off x="800199" y="3627929"/>
            <a:ext cx="1269578" cy="830997"/>
          </a:xfrm>
          <a:prstGeom prst="rect">
            <a:avLst/>
          </a:prstGeom>
          <a:noFill/>
        </p:spPr>
        <p:txBody>
          <a:bodyPr wrap="none" lIns="0" tIns="0" rIns="0" bIns="0">
            <a:spAutoFit/>
          </a:bodyPr>
          <a:lstStyle/>
          <a:p>
            <a:pPr eaLnBrk="0" fontAlgn="auto" hangingPunct="0">
              <a:spcBef>
                <a:spcPts val="0"/>
              </a:spcBef>
              <a:spcAft>
                <a:spcPts val="0"/>
              </a:spcAft>
              <a:defRPr/>
            </a:pPr>
            <a:r>
              <a:rPr lang="pt-BR" sz="1800" b="1" smtClean="0">
                <a:solidFill>
                  <a:srgbClr val="000000"/>
                </a:solidFill>
                <a:latin typeface="Arial"/>
                <a:ea typeface="ＭＳ Ｐゴシック" charset="0"/>
              </a:rPr>
              <a:t>A ribosome</a:t>
            </a:r>
          </a:p>
          <a:p>
            <a:pPr eaLnBrk="0" fontAlgn="auto" hangingPunct="0">
              <a:spcBef>
                <a:spcPts val="0"/>
              </a:spcBef>
              <a:spcAft>
                <a:spcPts val="0"/>
              </a:spcAft>
              <a:defRPr/>
            </a:pPr>
            <a:r>
              <a:rPr lang="pt-BR" sz="1800" b="1" smtClean="0">
                <a:solidFill>
                  <a:srgbClr val="000000"/>
                </a:solidFill>
                <a:latin typeface="Arial"/>
                <a:ea typeface="ＭＳ Ｐゴシック" charset="0"/>
              </a:rPr>
              <a:t>links amino</a:t>
            </a:r>
          </a:p>
          <a:p>
            <a:pPr eaLnBrk="0" fontAlgn="auto" hangingPunct="0">
              <a:spcBef>
                <a:spcPts val="0"/>
              </a:spcBef>
              <a:spcAft>
                <a:spcPts val="0"/>
              </a:spcAft>
              <a:defRPr/>
            </a:pPr>
            <a:r>
              <a:rPr lang="pt-BR" sz="1800" b="1" smtClean="0">
                <a:solidFill>
                  <a:srgbClr val="000000"/>
                </a:solidFill>
                <a:latin typeface="Arial"/>
                <a:ea typeface="ＭＳ Ｐゴシック" charset="0"/>
              </a:rPr>
              <a:t>acids.</a:t>
            </a:r>
            <a:endParaRPr lang="en-US" sz="1800" b="1" dirty="0">
              <a:solidFill>
                <a:srgbClr val="000000"/>
              </a:solidFill>
              <a:latin typeface="Arial"/>
              <a:ea typeface="ＭＳ Ｐゴシック" charset="0"/>
            </a:endParaRPr>
          </a:p>
        </p:txBody>
      </p:sp>
      <p:sp>
        <p:nvSpPr>
          <p:cNvPr id="15" name="TextBox 15"/>
          <p:cNvSpPr txBox="1">
            <a:spLocks noChangeArrowheads="1"/>
          </p:cNvSpPr>
          <p:nvPr/>
        </p:nvSpPr>
        <p:spPr bwMode="auto">
          <a:xfrm>
            <a:off x="5004016" y="4881755"/>
            <a:ext cx="795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Protein</a:t>
            </a:r>
          </a:p>
        </p:txBody>
      </p:sp>
      <p:sp>
        <p:nvSpPr>
          <p:cNvPr id="16" name="TextBox 16"/>
          <p:cNvSpPr txBox="1">
            <a:spLocks noChangeArrowheads="1"/>
          </p:cNvSpPr>
          <p:nvPr/>
        </p:nvSpPr>
        <p:spPr bwMode="auto">
          <a:xfrm>
            <a:off x="7198038" y="5184945"/>
            <a:ext cx="11156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Rough ER</a:t>
            </a:r>
          </a:p>
        </p:txBody>
      </p:sp>
      <p:sp>
        <p:nvSpPr>
          <p:cNvPr id="17" name="TextBox 17"/>
          <p:cNvSpPr txBox="1">
            <a:spLocks noChangeArrowheads="1"/>
          </p:cNvSpPr>
          <p:nvPr/>
        </p:nvSpPr>
        <p:spPr bwMode="auto">
          <a:xfrm>
            <a:off x="2686149" y="5921867"/>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Polypeptide</a:t>
            </a:r>
          </a:p>
        </p:txBody>
      </p:sp>
      <p:grpSp>
        <p:nvGrpSpPr>
          <p:cNvPr id="29" name="Group 28"/>
          <p:cNvGrpSpPr/>
          <p:nvPr/>
        </p:nvGrpSpPr>
        <p:grpSpPr>
          <a:xfrm>
            <a:off x="351346" y="1268140"/>
            <a:ext cx="403100" cy="375404"/>
            <a:chOff x="2282375" y="1235882"/>
            <a:chExt cx="373711" cy="352623"/>
          </a:xfrm>
        </p:grpSpPr>
        <p:grpSp>
          <p:nvGrpSpPr>
            <p:cNvPr id="30" name="Group 29"/>
            <p:cNvGrpSpPr/>
            <p:nvPr/>
          </p:nvGrpSpPr>
          <p:grpSpPr>
            <a:xfrm>
              <a:off x="2282375" y="1244323"/>
              <a:ext cx="344144" cy="344182"/>
              <a:chOff x="65551" y="1285436"/>
              <a:chExt cx="344144" cy="344182"/>
            </a:xfrm>
          </p:grpSpPr>
          <p:sp>
            <p:nvSpPr>
              <p:cNvPr id="32"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33"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31" name="TextBox 30"/>
            <p:cNvSpPr txBox="1"/>
            <p:nvPr/>
          </p:nvSpPr>
          <p:spPr>
            <a:xfrm>
              <a:off x="2317942" y="1235882"/>
              <a:ext cx="338144" cy="346920"/>
            </a:xfrm>
            <a:prstGeom prst="rect">
              <a:avLst/>
            </a:prstGeom>
            <a:noFill/>
          </p:spPr>
          <p:txBody>
            <a:bodyPr wrap="square" rtlCol="0">
              <a:spAutoFit/>
            </a:bodyPr>
            <a:lstStyle/>
            <a:p>
              <a:pPr eaLnBrk="0" hangingPunct="0"/>
              <a:r>
                <a:rPr lang="en-US" sz="1800" b="1" dirty="0" smtClean="0">
                  <a:solidFill>
                    <a:srgbClr val="FFFFFF"/>
                  </a:solidFill>
                  <a:latin typeface="Arial" pitchFamily="34" charset="0"/>
                  <a:ea typeface="ＭＳ Ｐゴシック" charset="0"/>
                  <a:cs typeface="Arial" pitchFamily="34" charset="0"/>
                </a:rPr>
                <a:t>2</a:t>
              </a:r>
              <a:endParaRPr lang="en-US" sz="1800" b="1" dirty="0">
                <a:solidFill>
                  <a:srgbClr val="FFFFFF"/>
                </a:solidFill>
                <a:latin typeface="Arial" pitchFamily="34" charset="0"/>
                <a:ea typeface="ＭＳ Ｐゴシック" charset="0"/>
                <a:cs typeface="Arial" pitchFamily="34" charset="0"/>
              </a:endParaRPr>
            </a:p>
          </p:txBody>
        </p:sp>
      </p:grpSp>
      <p:grpSp>
        <p:nvGrpSpPr>
          <p:cNvPr id="34" name="Group 33"/>
          <p:cNvGrpSpPr/>
          <p:nvPr/>
        </p:nvGrpSpPr>
        <p:grpSpPr>
          <a:xfrm>
            <a:off x="2072953" y="431497"/>
            <a:ext cx="403100" cy="375404"/>
            <a:chOff x="2282375" y="1235882"/>
            <a:chExt cx="373711" cy="352623"/>
          </a:xfrm>
        </p:grpSpPr>
        <p:grpSp>
          <p:nvGrpSpPr>
            <p:cNvPr id="35" name="Group 34"/>
            <p:cNvGrpSpPr/>
            <p:nvPr/>
          </p:nvGrpSpPr>
          <p:grpSpPr>
            <a:xfrm>
              <a:off x="2282375" y="1244323"/>
              <a:ext cx="344144" cy="344182"/>
              <a:chOff x="65551" y="1285436"/>
              <a:chExt cx="344144" cy="344182"/>
            </a:xfrm>
          </p:grpSpPr>
          <p:sp>
            <p:nvSpPr>
              <p:cNvPr id="37"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38"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36" name="TextBox 35"/>
            <p:cNvSpPr txBox="1"/>
            <p:nvPr/>
          </p:nvSpPr>
          <p:spPr>
            <a:xfrm>
              <a:off x="2317942" y="1235882"/>
              <a:ext cx="338144" cy="346920"/>
            </a:xfrm>
            <a:prstGeom prst="rect">
              <a:avLst/>
            </a:prstGeom>
            <a:noFill/>
          </p:spPr>
          <p:txBody>
            <a:bodyPr wrap="square" rtlCol="0">
              <a:spAutoFit/>
            </a:bodyPr>
            <a:lstStyle/>
            <a:p>
              <a:pPr eaLnBrk="0" hangingPunct="0"/>
              <a:r>
                <a:rPr lang="en-US" sz="1800" b="1" dirty="0" smtClean="0">
                  <a:solidFill>
                    <a:srgbClr val="FFFFFF"/>
                  </a:solidFill>
                  <a:latin typeface="Arial" pitchFamily="34" charset="0"/>
                  <a:ea typeface="ＭＳ Ｐゴシック" charset="0"/>
                  <a:cs typeface="Arial" pitchFamily="34" charset="0"/>
                </a:rPr>
                <a:t>3</a:t>
              </a:r>
              <a:endParaRPr lang="en-US" sz="1800" b="1" dirty="0">
                <a:solidFill>
                  <a:srgbClr val="FFFFFF"/>
                </a:solidFill>
                <a:latin typeface="Arial" pitchFamily="34" charset="0"/>
                <a:ea typeface="ＭＳ Ｐゴシック" charset="0"/>
                <a:cs typeface="Arial" pitchFamily="34" charset="0"/>
              </a:endParaRPr>
            </a:p>
          </p:txBody>
        </p:sp>
      </p:grpSp>
      <p:grpSp>
        <p:nvGrpSpPr>
          <p:cNvPr id="39" name="Group 38"/>
          <p:cNvGrpSpPr/>
          <p:nvPr/>
        </p:nvGrpSpPr>
        <p:grpSpPr>
          <a:xfrm>
            <a:off x="351275" y="3580794"/>
            <a:ext cx="390400" cy="375404"/>
            <a:chOff x="2282375" y="1235882"/>
            <a:chExt cx="361937" cy="352623"/>
          </a:xfrm>
        </p:grpSpPr>
        <p:grpSp>
          <p:nvGrpSpPr>
            <p:cNvPr id="40" name="Group 39"/>
            <p:cNvGrpSpPr/>
            <p:nvPr/>
          </p:nvGrpSpPr>
          <p:grpSpPr>
            <a:xfrm>
              <a:off x="2282375" y="1244323"/>
              <a:ext cx="344144" cy="344182"/>
              <a:chOff x="65551" y="1285436"/>
              <a:chExt cx="344144" cy="344182"/>
            </a:xfrm>
          </p:grpSpPr>
          <p:sp>
            <p:nvSpPr>
              <p:cNvPr id="42"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43"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41" name="TextBox 40"/>
            <p:cNvSpPr txBox="1"/>
            <p:nvPr/>
          </p:nvSpPr>
          <p:spPr>
            <a:xfrm>
              <a:off x="2306168" y="1235882"/>
              <a:ext cx="338144" cy="346920"/>
            </a:xfrm>
            <a:prstGeom prst="rect">
              <a:avLst/>
            </a:prstGeom>
            <a:noFill/>
          </p:spPr>
          <p:txBody>
            <a:bodyPr wrap="square" rtlCol="0">
              <a:spAutoFit/>
            </a:bodyPr>
            <a:lstStyle/>
            <a:p>
              <a:pPr eaLnBrk="0" hangingPunct="0"/>
              <a:r>
                <a:rPr lang="en-US" sz="1800" b="1" dirty="0" smtClean="0">
                  <a:solidFill>
                    <a:srgbClr val="FFFFFF"/>
                  </a:solidFill>
                  <a:latin typeface="Arial" pitchFamily="34" charset="0"/>
                  <a:ea typeface="ＭＳ Ｐゴシック" charset="0"/>
                  <a:cs typeface="Arial" pitchFamily="34" charset="0"/>
                </a:rPr>
                <a:t>1</a:t>
              </a:r>
              <a:endParaRPr lang="en-US" sz="1800" b="1" dirty="0">
                <a:solidFill>
                  <a:srgbClr val="FFFFFF"/>
                </a:solidFill>
                <a:latin typeface="Arial" pitchFamily="34" charset="0"/>
                <a:ea typeface="ＭＳ Ｐゴシック" charset="0"/>
                <a:cs typeface="Arial" pitchFamily="34" charset="0"/>
              </a:endParaRPr>
            </a:p>
          </p:txBody>
        </p:sp>
      </p:grpSp>
      <p:grpSp>
        <p:nvGrpSpPr>
          <p:cNvPr id="49" name="Group 48"/>
          <p:cNvGrpSpPr/>
          <p:nvPr/>
        </p:nvGrpSpPr>
        <p:grpSpPr>
          <a:xfrm>
            <a:off x="5638830" y="431968"/>
            <a:ext cx="390400" cy="375404"/>
            <a:chOff x="2282375" y="1235882"/>
            <a:chExt cx="361937" cy="352623"/>
          </a:xfrm>
        </p:grpSpPr>
        <p:grpSp>
          <p:nvGrpSpPr>
            <p:cNvPr id="50" name="Group 49"/>
            <p:cNvGrpSpPr/>
            <p:nvPr/>
          </p:nvGrpSpPr>
          <p:grpSpPr>
            <a:xfrm>
              <a:off x="2282375" y="1244323"/>
              <a:ext cx="344144" cy="344182"/>
              <a:chOff x="65551" y="1285436"/>
              <a:chExt cx="344144" cy="344182"/>
            </a:xfrm>
          </p:grpSpPr>
          <p:sp>
            <p:nvSpPr>
              <p:cNvPr id="52"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53"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51" name="TextBox 50"/>
            <p:cNvSpPr txBox="1"/>
            <p:nvPr/>
          </p:nvSpPr>
          <p:spPr>
            <a:xfrm>
              <a:off x="2306168" y="1235882"/>
              <a:ext cx="338144" cy="346920"/>
            </a:xfrm>
            <a:prstGeom prst="rect">
              <a:avLst/>
            </a:prstGeom>
            <a:noFill/>
          </p:spPr>
          <p:txBody>
            <a:bodyPr wrap="square" rtlCol="0">
              <a:spAutoFit/>
            </a:bodyPr>
            <a:lstStyle/>
            <a:p>
              <a:pPr eaLnBrk="0" hangingPunct="0"/>
              <a:r>
                <a:rPr lang="en-US" sz="1800" b="1" dirty="0" smtClean="0">
                  <a:solidFill>
                    <a:srgbClr val="FFFFFF"/>
                  </a:solidFill>
                  <a:latin typeface="Arial" pitchFamily="34" charset="0"/>
                  <a:ea typeface="ＭＳ Ｐゴシック" charset="0"/>
                  <a:cs typeface="Arial" pitchFamily="34" charset="0"/>
                </a:rPr>
                <a:t>4</a:t>
              </a:r>
              <a:endParaRPr lang="en-US" sz="1800" b="1" dirty="0">
                <a:solidFill>
                  <a:srgbClr val="FFFFFF"/>
                </a:solidFill>
                <a:latin typeface="Arial" pitchFamily="34" charset="0"/>
                <a:ea typeface="ＭＳ Ｐゴシック" charset="0"/>
                <a:cs typeface="Arial" pitchFamily="34" charset="0"/>
              </a:endParaRPr>
            </a:p>
          </p:txBody>
        </p:sp>
      </p:grpSp>
      <p:sp>
        <p:nvSpPr>
          <p:cNvPr id="44" name="Freeform 43"/>
          <p:cNvSpPr/>
          <p:nvPr/>
        </p:nvSpPr>
        <p:spPr bwMode="auto">
          <a:xfrm rot="16200000">
            <a:off x="2939665" y="3761151"/>
            <a:ext cx="310896" cy="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5452924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741871" y="526212"/>
            <a:ext cx="8088619" cy="694570"/>
          </a:xfrm>
        </p:spPr>
        <p:txBody>
          <a:bodyPr/>
          <a:lstStyle/>
          <a:p>
            <a:r>
              <a:rPr lang="en-US" sz="4000" dirty="0" smtClean="0">
                <a:solidFill>
                  <a:srgbClr val="FF0000"/>
                </a:solidFill>
                <a:latin typeface="Cambria" panose="02040503050406030204" pitchFamily="18" charset="0"/>
              </a:rPr>
              <a:t>Smooth ER</a:t>
            </a:r>
          </a:p>
        </p:txBody>
      </p:sp>
      <p:sp>
        <p:nvSpPr>
          <p:cNvPr id="147459" name="Rectangle 3"/>
          <p:cNvSpPr>
            <a:spLocks noGrp="1" noChangeArrowheads="1"/>
          </p:cNvSpPr>
          <p:nvPr>
            <p:ph idx="1"/>
          </p:nvPr>
        </p:nvSpPr>
        <p:spPr>
          <a:xfrm>
            <a:off x="741871" y="1535501"/>
            <a:ext cx="8088619" cy="4641461"/>
          </a:xfrm>
        </p:spPr>
        <p:txBody>
          <a:bodyPr/>
          <a:lstStyle/>
          <a:p>
            <a:r>
              <a:rPr lang="en-US" b="1" dirty="0" smtClean="0">
                <a:latin typeface="Cambria" panose="02040503050406030204" pitchFamily="18" charset="0"/>
              </a:rPr>
              <a:t>The </a:t>
            </a:r>
            <a:r>
              <a:rPr lang="en-US" b="1" dirty="0" smtClean="0">
                <a:solidFill>
                  <a:srgbClr val="FF0000"/>
                </a:solidFill>
                <a:latin typeface="Cambria" panose="02040503050406030204" pitchFamily="18" charset="0"/>
              </a:rPr>
              <a:t>smooth ER</a:t>
            </a:r>
          </a:p>
          <a:p>
            <a:pPr lvl="1"/>
            <a:r>
              <a:rPr lang="en-US" b="1" dirty="0" smtClean="0">
                <a:latin typeface="Cambria" panose="02040503050406030204" pitchFamily="18" charset="0"/>
              </a:rPr>
              <a:t>lacks surface ribosomes,</a:t>
            </a:r>
          </a:p>
          <a:p>
            <a:pPr lvl="1"/>
            <a:r>
              <a:rPr lang="en-US" b="1" dirty="0" smtClean="0">
                <a:latin typeface="Cambria" panose="02040503050406030204" pitchFamily="18" charset="0"/>
              </a:rPr>
              <a:t>produces </a:t>
            </a:r>
            <a:r>
              <a:rPr lang="en-US" b="1" dirty="0" smtClean="0">
                <a:solidFill>
                  <a:srgbClr val="FF0000"/>
                </a:solidFill>
                <a:latin typeface="Cambria" panose="02040503050406030204" pitchFamily="18" charset="0"/>
              </a:rPr>
              <a:t>lipids</a:t>
            </a:r>
            <a:r>
              <a:rPr lang="en-US" b="1" dirty="0" smtClean="0">
                <a:latin typeface="Cambria" panose="02040503050406030204" pitchFamily="18" charset="0"/>
              </a:rPr>
              <a:t>, including </a:t>
            </a:r>
            <a:r>
              <a:rPr lang="en-US" b="1" dirty="0" smtClean="0">
                <a:solidFill>
                  <a:srgbClr val="FF0000"/>
                </a:solidFill>
                <a:latin typeface="Cambria" panose="02040503050406030204" pitchFamily="18" charset="0"/>
              </a:rPr>
              <a:t>steroids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类固醇</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and</a:t>
            </a:r>
          </a:p>
          <a:p>
            <a:pPr lvl="1"/>
            <a:r>
              <a:rPr lang="en-US" b="1" dirty="0" smtClean="0">
                <a:latin typeface="Cambria" panose="02040503050406030204" pitchFamily="18" charset="0"/>
              </a:rPr>
              <a:t>helps </a:t>
            </a:r>
            <a:r>
              <a:rPr lang="en-US" b="1" dirty="0" smtClean="0">
                <a:solidFill>
                  <a:srgbClr val="FF0000"/>
                </a:solidFill>
                <a:latin typeface="Cambria" panose="02040503050406030204" pitchFamily="18" charset="0"/>
              </a:rPr>
              <a:t>liver cells detoxify circulating drugs</a:t>
            </a:r>
            <a:r>
              <a:rPr lang="en-US" b="1" dirty="0" smtClean="0">
                <a:latin typeface="Cambria" panose="02040503050406030204" pitchFamily="18" charset="0"/>
              </a:rPr>
              <a: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810882" y="425820"/>
            <a:ext cx="8333117" cy="958863"/>
          </a:xfrm>
        </p:spPr>
        <p:txBody>
          <a:bodyPr/>
          <a:lstStyle/>
          <a:p>
            <a:r>
              <a:rPr lang="en-US" sz="4000" dirty="0" smtClean="0">
                <a:solidFill>
                  <a:srgbClr val="FF0000"/>
                </a:solidFill>
                <a:latin typeface="Cambria" panose="02040503050406030204" pitchFamily="18" charset="0"/>
              </a:rPr>
              <a:t>The Golgi Apparatus</a:t>
            </a:r>
          </a:p>
        </p:txBody>
      </p:sp>
      <p:sp>
        <p:nvSpPr>
          <p:cNvPr id="149507" name="Rectangle 3"/>
          <p:cNvSpPr>
            <a:spLocks noGrp="1" noChangeArrowheads="1"/>
          </p:cNvSpPr>
          <p:nvPr>
            <p:ph idx="1"/>
          </p:nvPr>
        </p:nvSpPr>
        <p:spPr>
          <a:xfrm>
            <a:off x="810881" y="1526875"/>
            <a:ext cx="8019609" cy="4650088"/>
          </a:xfrm>
        </p:spPr>
        <p:txBody>
          <a:bodyPr/>
          <a:lstStyle/>
          <a:p>
            <a:r>
              <a:rPr lang="en-US" b="1" dirty="0" smtClean="0">
                <a:latin typeface="Cambria" panose="02040503050406030204" pitchFamily="18" charset="0"/>
              </a:rPr>
              <a:t>The </a:t>
            </a:r>
            <a:r>
              <a:rPr lang="en-US" b="1" dirty="0" smtClean="0">
                <a:solidFill>
                  <a:srgbClr val="FF0000"/>
                </a:solidFill>
                <a:latin typeface="Cambria" panose="02040503050406030204" pitchFamily="18" charset="0"/>
              </a:rPr>
              <a:t>Golgi apparatus</a:t>
            </a:r>
          </a:p>
          <a:p>
            <a:pPr lvl="1"/>
            <a:r>
              <a:rPr lang="en-US" b="1" dirty="0" smtClean="0">
                <a:latin typeface="Cambria" panose="02040503050406030204" pitchFamily="18" charset="0"/>
              </a:rPr>
              <a:t>works in partnership with the ER and</a:t>
            </a:r>
          </a:p>
          <a:p>
            <a:pPr lvl="1"/>
            <a:r>
              <a:rPr lang="en-US" b="1" dirty="0" smtClean="0">
                <a:latin typeface="Cambria" panose="02040503050406030204" pitchFamily="18" charset="0"/>
              </a:rPr>
              <a:t>receives, refines, stores, and distributes chemical products of the cell.</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999744"/>
            <a:ext cx="8546592" cy="4858512"/>
          </a:xfrm>
          <a:prstGeom prst="rect">
            <a:avLst/>
          </a:prstGeom>
        </p:spPr>
      </p:pic>
      <p:sp>
        <p:nvSpPr>
          <p:cNvPr id="3" name="Freeform 2"/>
          <p:cNvSpPr/>
          <p:nvPr/>
        </p:nvSpPr>
        <p:spPr bwMode="auto">
          <a:xfrm flipH="1">
            <a:off x="5590697" y="3869531"/>
            <a:ext cx="469583" cy="80962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a:off x="1348898" y="5010150"/>
            <a:ext cx="239395" cy="40480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V="1">
            <a:off x="7281863" y="3005137"/>
            <a:ext cx="726280" cy="75723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flipV="1">
            <a:off x="4907756" y="2003425"/>
            <a:ext cx="165893" cy="38973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flipV="1">
            <a:off x="6569869" y="2583656"/>
            <a:ext cx="109537" cy="55483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Freeform 8"/>
          <p:cNvSpPr/>
          <p:nvPr/>
        </p:nvSpPr>
        <p:spPr bwMode="auto">
          <a:xfrm rot="13483697" flipV="1">
            <a:off x="7546757" y="4609832"/>
            <a:ext cx="48853" cy="36010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0" name="Freeform 9"/>
          <p:cNvSpPr/>
          <p:nvPr/>
        </p:nvSpPr>
        <p:spPr bwMode="auto">
          <a:xfrm rot="13483697">
            <a:off x="2775770" y="1742483"/>
            <a:ext cx="437303" cy="45838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TextBox 2"/>
          <p:cNvSpPr txBox="1">
            <a:spLocks noChangeArrowheads="1"/>
          </p:cNvSpPr>
          <p:nvPr/>
        </p:nvSpPr>
        <p:spPr bwMode="auto">
          <a:xfrm>
            <a:off x="2494208" y="1232653"/>
            <a:ext cx="1966884"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Arial"/>
                <a:ea typeface="ＭＳ Ｐゴシック" charset="0"/>
              </a:rPr>
              <a:t>“Receiving” side of the</a:t>
            </a:r>
          </a:p>
          <a:p>
            <a:pPr algn="ctr" eaLnBrk="0" hangingPunct="0">
              <a:lnSpc>
                <a:spcPts val="1600"/>
              </a:lnSpc>
            </a:pPr>
            <a:r>
              <a:rPr lang="en-US" sz="1400" b="1" dirty="0" smtClean="0">
                <a:solidFill>
                  <a:srgbClr val="000000"/>
                </a:solidFill>
                <a:latin typeface="Arial"/>
                <a:ea typeface="ＭＳ Ｐゴシック" charset="0"/>
              </a:rPr>
              <a:t>Golgi apparatus</a:t>
            </a:r>
            <a:endParaRPr lang="en-US" sz="1400" b="1" dirty="0">
              <a:solidFill>
                <a:srgbClr val="000000"/>
              </a:solidFill>
              <a:latin typeface="Arial"/>
              <a:ea typeface="ＭＳ Ｐゴシック" charset="0"/>
            </a:endParaRPr>
          </a:p>
        </p:txBody>
      </p:sp>
      <p:sp>
        <p:nvSpPr>
          <p:cNvPr id="12" name="TextBox 4"/>
          <p:cNvSpPr txBox="1">
            <a:spLocks noChangeArrowheads="1"/>
          </p:cNvSpPr>
          <p:nvPr/>
        </p:nvSpPr>
        <p:spPr bwMode="auto">
          <a:xfrm>
            <a:off x="4866726" y="1605717"/>
            <a:ext cx="147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Arial"/>
                <a:ea typeface="ＭＳ Ｐゴシック" charset="0"/>
              </a:rPr>
              <a:t>Transport vesicle</a:t>
            </a:r>
          </a:p>
          <a:p>
            <a:pPr eaLnBrk="0" hangingPunct="0"/>
            <a:r>
              <a:rPr lang="en-US" sz="1400" b="1" dirty="0" smtClean="0">
                <a:solidFill>
                  <a:srgbClr val="000000"/>
                </a:solidFill>
                <a:latin typeface="Arial"/>
                <a:ea typeface="ＭＳ Ｐゴシック" charset="0"/>
              </a:rPr>
              <a:t>from rough ER</a:t>
            </a:r>
            <a:endParaRPr lang="en-US" sz="1400" b="1" dirty="0">
              <a:solidFill>
                <a:srgbClr val="000000"/>
              </a:solidFill>
              <a:latin typeface="Arial"/>
              <a:ea typeface="ＭＳ Ｐゴシック" charset="0"/>
            </a:endParaRPr>
          </a:p>
        </p:txBody>
      </p:sp>
      <p:sp>
        <p:nvSpPr>
          <p:cNvPr id="13" name="TextBox 6"/>
          <p:cNvSpPr txBox="1">
            <a:spLocks noChangeArrowheads="1"/>
          </p:cNvSpPr>
          <p:nvPr/>
        </p:nvSpPr>
        <p:spPr bwMode="auto">
          <a:xfrm>
            <a:off x="6115851" y="2195471"/>
            <a:ext cx="1728037"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600"/>
              </a:lnSpc>
            </a:pPr>
            <a:r>
              <a:rPr lang="en-US" sz="1400" b="1" dirty="0" smtClean="0">
                <a:solidFill>
                  <a:srgbClr val="000000"/>
                </a:solidFill>
                <a:latin typeface="Arial"/>
                <a:ea typeface="ＭＳ Ｐゴシック" charset="0"/>
              </a:rPr>
              <a:t>“Receiving” side of</a:t>
            </a:r>
          </a:p>
          <a:p>
            <a:pPr algn="ctr" eaLnBrk="0" hangingPunct="0">
              <a:lnSpc>
                <a:spcPts val="1600"/>
              </a:lnSpc>
            </a:pPr>
            <a:r>
              <a:rPr lang="en-US" sz="1400" b="1" dirty="0" smtClean="0">
                <a:solidFill>
                  <a:srgbClr val="000000"/>
                </a:solidFill>
                <a:latin typeface="Arial"/>
                <a:ea typeface="ＭＳ Ｐゴシック" charset="0"/>
              </a:rPr>
              <a:t> the Golgi apparatus</a:t>
            </a:r>
            <a:endParaRPr lang="en-US" sz="1400" b="1" dirty="0">
              <a:solidFill>
                <a:srgbClr val="000000"/>
              </a:solidFill>
              <a:latin typeface="Arial"/>
              <a:ea typeface="ＭＳ Ｐゴシック" charset="0"/>
            </a:endParaRPr>
          </a:p>
        </p:txBody>
      </p:sp>
      <p:sp>
        <p:nvSpPr>
          <p:cNvPr id="14" name="TextBox 8"/>
          <p:cNvSpPr txBox="1">
            <a:spLocks noChangeArrowheads="1"/>
          </p:cNvSpPr>
          <p:nvPr/>
        </p:nvSpPr>
        <p:spPr bwMode="auto">
          <a:xfrm>
            <a:off x="8031407" y="2878890"/>
            <a:ext cx="66684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New</a:t>
            </a:r>
          </a:p>
          <a:p>
            <a:pPr eaLnBrk="0" hangingPunct="0">
              <a:lnSpc>
                <a:spcPts val="1600"/>
              </a:lnSpc>
            </a:pPr>
            <a:r>
              <a:rPr lang="en-US" sz="1400" b="1" dirty="0" smtClean="0">
                <a:solidFill>
                  <a:srgbClr val="000000"/>
                </a:solidFill>
                <a:latin typeface="Arial"/>
                <a:ea typeface="ＭＳ Ｐゴシック" charset="0"/>
              </a:rPr>
              <a:t>vesicle</a:t>
            </a:r>
          </a:p>
          <a:p>
            <a:pPr eaLnBrk="0" hangingPunct="0">
              <a:lnSpc>
                <a:spcPts val="1600"/>
              </a:lnSpc>
            </a:pPr>
            <a:r>
              <a:rPr lang="en-US" sz="1400" b="1" dirty="0" smtClean="0">
                <a:solidFill>
                  <a:srgbClr val="000000"/>
                </a:solidFill>
                <a:latin typeface="Arial"/>
                <a:ea typeface="ＭＳ Ｐゴシック" charset="0"/>
              </a:rPr>
              <a:t>forming</a:t>
            </a:r>
            <a:endParaRPr lang="en-US" sz="1400" b="1" dirty="0">
              <a:solidFill>
                <a:srgbClr val="000000"/>
              </a:solidFill>
              <a:latin typeface="Arial"/>
              <a:ea typeface="ＭＳ Ｐゴシック" charset="0"/>
            </a:endParaRPr>
          </a:p>
        </p:txBody>
      </p:sp>
      <p:sp>
        <p:nvSpPr>
          <p:cNvPr id="17" name="TextBox 16"/>
          <p:cNvSpPr txBox="1"/>
          <p:nvPr/>
        </p:nvSpPr>
        <p:spPr>
          <a:xfrm>
            <a:off x="410053" y="4110823"/>
            <a:ext cx="153888" cy="896079"/>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000" b="1" dirty="0" smtClean="0">
                <a:solidFill>
                  <a:srgbClr val="000000"/>
                </a:solidFill>
                <a:latin typeface="Arial"/>
                <a:ea typeface="ＭＳ Ｐゴシック" charset="0"/>
              </a:rPr>
              <a:t>Colorized SEM</a:t>
            </a:r>
            <a:endParaRPr lang="en-US" sz="1000" b="1" dirty="0">
              <a:solidFill>
                <a:srgbClr val="000000"/>
              </a:solidFill>
              <a:latin typeface="Arial"/>
              <a:ea typeface="ＭＳ Ｐゴシック" charset="0"/>
            </a:endParaRPr>
          </a:p>
        </p:txBody>
      </p:sp>
      <p:sp>
        <p:nvSpPr>
          <p:cNvPr id="19" name="TextBox 15"/>
          <p:cNvSpPr txBox="1">
            <a:spLocks noChangeArrowheads="1"/>
          </p:cNvSpPr>
          <p:nvPr/>
        </p:nvSpPr>
        <p:spPr bwMode="auto">
          <a:xfrm>
            <a:off x="4437388" y="4688642"/>
            <a:ext cx="18274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b="1" dirty="0" smtClean="0">
                <a:solidFill>
                  <a:srgbClr val="000000"/>
                </a:solidFill>
                <a:latin typeface="Arial"/>
                <a:ea typeface="ＭＳ Ｐゴシック" charset="0"/>
              </a:rPr>
              <a:t>“Shipping” side of</a:t>
            </a:r>
          </a:p>
          <a:p>
            <a:pPr algn="ctr" eaLnBrk="0" hangingPunct="0"/>
            <a:r>
              <a:rPr lang="en-US" sz="1400" b="1" dirty="0" smtClean="0">
                <a:solidFill>
                  <a:srgbClr val="000000"/>
                </a:solidFill>
                <a:latin typeface="Arial"/>
                <a:ea typeface="ＭＳ Ｐゴシック" charset="0"/>
              </a:rPr>
              <a:t>   the Golgi apparatus</a:t>
            </a:r>
            <a:endParaRPr lang="en-US" sz="1400" b="1" dirty="0">
              <a:solidFill>
                <a:srgbClr val="000000"/>
              </a:solidFill>
              <a:latin typeface="Arial"/>
              <a:ea typeface="ＭＳ Ｐゴシック" charset="0"/>
            </a:endParaRPr>
          </a:p>
        </p:txBody>
      </p:sp>
      <p:sp>
        <p:nvSpPr>
          <p:cNvPr id="20" name="TextBox 17"/>
          <p:cNvSpPr txBox="1">
            <a:spLocks noChangeArrowheads="1"/>
          </p:cNvSpPr>
          <p:nvPr/>
        </p:nvSpPr>
        <p:spPr bwMode="auto">
          <a:xfrm>
            <a:off x="731288" y="5385554"/>
            <a:ext cx="17312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New vesicle forming</a:t>
            </a:r>
          </a:p>
        </p:txBody>
      </p:sp>
      <p:sp>
        <p:nvSpPr>
          <p:cNvPr id="21" name="TextBox 18"/>
          <p:cNvSpPr txBox="1">
            <a:spLocks noChangeArrowheads="1"/>
          </p:cNvSpPr>
          <p:nvPr/>
        </p:nvSpPr>
        <p:spPr bwMode="auto">
          <a:xfrm>
            <a:off x="6751883" y="4807706"/>
            <a:ext cx="90730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Plasma</a:t>
            </a:r>
          </a:p>
          <a:p>
            <a:pPr eaLnBrk="0" hangingPunct="0">
              <a:lnSpc>
                <a:spcPts val="1600"/>
              </a:lnSpc>
            </a:pPr>
            <a:r>
              <a:rPr lang="en-US" sz="1400" b="1" dirty="0" smtClean="0">
                <a:solidFill>
                  <a:srgbClr val="000000"/>
                </a:solidFill>
                <a:latin typeface="Arial"/>
                <a:ea typeface="ＭＳ Ｐゴシック" charset="0"/>
              </a:rPr>
              <a:t>membrane</a:t>
            </a:r>
            <a:endParaRPr lang="en-US" sz="1400" b="1" dirty="0">
              <a:solidFill>
                <a:srgbClr val="000000"/>
              </a:solidFill>
              <a:latin typeface="Arial"/>
              <a:ea typeface="ＭＳ Ｐゴシック" charset="0"/>
            </a:endParaRPr>
          </a:p>
        </p:txBody>
      </p:sp>
      <p:sp>
        <p:nvSpPr>
          <p:cNvPr id="22" name="TextBox 20"/>
          <p:cNvSpPr txBox="1">
            <a:spLocks noChangeArrowheads="1"/>
          </p:cNvSpPr>
          <p:nvPr/>
        </p:nvSpPr>
        <p:spPr bwMode="auto">
          <a:xfrm>
            <a:off x="7990076" y="3845681"/>
            <a:ext cx="854400"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Transport</a:t>
            </a:r>
          </a:p>
          <a:p>
            <a:pPr eaLnBrk="0" hangingPunct="0">
              <a:lnSpc>
                <a:spcPts val="1600"/>
              </a:lnSpc>
            </a:pPr>
            <a:r>
              <a:rPr lang="en-US" sz="1400" b="1" dirty="0" smtClean="0">
                <a:solidFill>
                  <a:srgbClr val="000000"/>
                </a:solidFill>
                <a:latin typeface="Arial"/>
                <a:ea typeface="ＭＳ Ｐゴシック" charset="0"/>
              </a:rPr>
              <a:t>vesicle</a:t>
            </a:r>
          </a:p>
          <a:p>
            <a:pPr eaLnBrk="0" hangingPunct="0">
              <a:lnSpc>
                <a:spcPts val="1600"/>
              </a:lnSpc>
            </a:pPr>
            <a:r>
              <a:rPr lang="en-US" sz="1400" b="1" dirty="0" smtClean="0">
                <a:solidFill>
                  <a:srgbClr val="000000"/>
                </a:solidFill>
                <a:latin typeface="Arial"/>
                <a:ea typeface="ＭＳ Ｐゴシック" charset="0"/>
              </a:rPr>
              <a:t>from the</a:t>
            </a:r>
          </a:p>
          <a:p>
            <a:pPr eaLnBrk="0" hangingPunct="0">
              <a:lnSpc>
                <a:spcPts val="1600"/>
              </a:lnSpc>
            </a:pPr>
            <a:r>
              <a:rPr lang="en-US" sz="1400" b="1" dirty="0" smtClean="0">
                <a:solidFill>
                  <a:srgbClr val="000000"/>
                </a:solidFill>
                <a:latin typeface="Arial"/>
                <a:ea typeface="ＭＳ Ｐゴシック" charset="0"/>
              </a:rPr>
              <a:t>Golgi</a:t>
            </a:r>
          </a:p>
          <a:p>
            <a:pPr eaLnBrk="0" hangingPunct="0">
              <a:lnSpc>
                <a:spcPts val="1600"/>
              </a:lnSpc>
            </a:pPr>
            <a:r>
              <a:rPr lang="en-US" sz="1400" b="1" dirty="0" smtClean="0">
                <a:solidFill>
                  <a:srgbClr val="000000"/>
                </a:solidFill>
                <a:latin typeface="Arial"/>
                <a:ea typeface="ＭＳ Ｐゴシック" charset="0"/>
              </a:rPr>
              <a:t>apparatus</a:t>
            </a:r>
            <a:endParaRPr lang="en-US" sz="1400" b="1" dirty="0">
              <a:solidFill>
                <a:srgbClr val="000000"/>
              </a:solidFill>
              <a:latin typeface="Arial"/>
              <a:ea typeface="ＭＳ Ｐゴシック" charset="0"/>
            </a:endParaRPr>
          </a:p>
        </p:txBody>
      </p:sp>
      <p:grpSp>
        <p:nvGrpSpPr>
          <p:cNvPr id="24" name="Group 23"/>
          <p:cNvGrpSpPr/>
          <p:nvPr/>
        </p:nvGrpSpPr>
        <p:grpSpPr>
          <a:xfrm>
            <a:off x="6416075" y="3227224"/>
            <a:ext cx="287158" cy="302133"/>
            <a:chOff x="2277100" y="1212082"/>
            <a:chExt cx="349419" cy="376423"/>
          </a:xfrm>
        </p:grpSpPr>
        <p:grpSp>
          <p:nvGrpSpPr>
            <p:cNvPr id="25" name="Group 24"/>
            <p:cNvGrpSpPr/>
            <p:nvPr/>
          </p:nvGrpSpPr>
          <p:grpSpPr>
            <a:xfrm>
              <a:off x="2282375" y="1244323"/>
              <a:ext cx="344144" cy="344182"/>
              <a:chOff x="65551" y="1285436"/>
              <a:chExt cx="344144" cy="344182"/>
            </a:xfrm>
          </p:grpSpPr>
          <p:sp>
            <p:nvSpPr>
              <p:cNvPr id="27"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28"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26" name="TextBox 25"/>
            <p:cNvSpPr txBox="1"/>
            <p:nvPr/>
          </p:nvSpPr>
          <p:spPr>
            <a:xfrm>
              <a:off x="2277100" y="1212082"/>
              <a:ext cx="338144" cy="323158"/>
            </a:xfrm>
            <a:prstGeom prst="rect">
              <a:avLst/>
            </a:prstGeom>
            <a:noFill/>
          </p:spPr>
          <p:txBody>
            <a:bodyPr wrap="square" rtlCol="0">
              <a:spAutoFit/>
            </a:bodyPr>
            <a:lstStyle/>
            <a:p>
              <a:pPr eaLnBrk="0" hangingPunct="0"/>
              <a:r>
                <a:rPr lang="en-US" sz="1500" b="1" dirty="0" smtClean="0">
                  <a:solidFill>
                    <a:srgbClr val="FFFFFF"/>
                  </a:solidFill>
                  <a:latin typeface="Arial" pitchFamily="34" charset="0"/>
                  <a:ea typeface="ＭＳ Ｐゴシック" charset="0"/>
                  <a:cs typeface="Arial" pitchFamily="34" charset="0"/>
                </a:rPr>
                <a:t>2</a:t>
              </a:r>
              <a:endParaRPr lang="en-US" sz="1500" b="1" dirty="0">
                <a:solidFill>
                  <a:srgbClr val="FFFFFF"/>
                </a:solidFill>
                <a:latin typeface="Arial" pitchFamily="34" charset="0"/>
                <a:ea typeface="ＭＳ Ｐゴシック" charset="0"/>
                <a:cs typeface="Arial" pitchFamily="34" charset="0"/>
              </a:endParaRPr>
            </a:p>
          </p:txBody>
        </p:sp>
      </p:grpSp>
      <p:grpSp>
        <p:nvGrpSpPr>
          <p:cNvPr id="29" name="Group 28"/>
          <p:cNvGrpSpPr/>
          <p:nvPr/>
        </p:nvGrpSpPr>
        <p:grpSpPr>
          <a:xfrm>
            <a:off x="7112884" y="3900325"/>
            <a:ext cx="287158" cy="323165"/>
            <a:chOff x="2277100" y="1212082"/>
            <a:chExt cx="349419" cy="402626"/>
          </a:xfrm>
        </p:grpSpPr>
        <p:grpSp>
          <p:nvGrpSpPr>
            <p:cNvPr id="30" name="Group 29"/>
            <p:cNvGrpSpPr/>
            <p:nvPr/>
          </p:nvGrpSpPr>
          <p:grpSpPr>
            <a:xfrm>
              <a:off x="2282375" y="1244323"/>
              <a:ext cx="344144" cy="344182"/>
              <a:chOff x="65551" y="1285436"/>
              <a:chExt cx="344144" cy="344182"/>
            </a:xfrm>
          </p:grpSpPr>
          <p:sp>
            <p:nvSpPr>
              <p:cNvPr id="32"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33"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31" name="TextBox 30"/>
            <p:cNvSpPr txBox="1"/>
            <p:nvPr/>
          </p:nvSpPr>
          <p:spPr>
            <a:xfrm>
              <a:off x="2277100" y="1212082"/>
              <a:ext cx="338144" cy="402626"/>
            </a:xfrm>
            <a:prstGeom prst="rect">
              <a:avLst/>
            </a:prstGeom>
            <a:noFill/>
          </p:spPr>
          <p:txBody>
            <a:bodyPr wrap="square" rtlCol="0">
              <a:spAutoFit/>
            </a:bodyPr>
            <a:lstStyle/>
            <a:p>
              <a:pPr eaLnBrk="0" hangingPunct="0"/>
              <a:r>
                <a:rPr lang="en-US" sz="1500" b="1" dirty="0" smtClean="0">
                  <a:solidFill>
                    <a:srgbClr val="FFFFFF"/>
                  </a:solidFill>
                  <a:latin typeface="Arial" pitchFamily="34" charset="0"/>
                  <a:ea typeface="ＭＳ Ｐゴシック" charset="0"/>
                  <a:cs typeface="Arial" pitchFamily="34" charset="0"/>
                </a:rPr>
                <a:t>3</a:t>
              </a:r>
              <a:endParaRPr lang="en-US" sz="1500" b="1" dirty="0">
                <a:solidFill>
                  <a:srgbClr val="FFFFFF"/>
                </a:solidFill>
                <a:latin typeface="Arial" pitchFamily="34" charset="0"/>
                <a:ea typeface="ＭＳ Ｐゴシック" charset="0"/>
                <a:cs typeface="Arial" pitchFamily="34" charset="0"/>
              </a:endParaRPr>
            </a:p>
          </p:txBody>
        </p:sp>
      </p:grpSp>
      <p:grpSp>
        <p:nvGrpSpPr>
          <p:cNvPr id="34" name="Group 33"/>
          <p:cNvGrpSpPr/>
          <p:nvPr/>
        </p:nvGrpSpPr>
        <p:grpSpPr>
          <a:xfrm>
            <a:off x="5095078" y="2374109"/>
            <a:ext cx="287158" cy="323165"/>
            <a:chOff x="2277100" y="1212082"/>
            <a:chExt cx="349419" cy="402626"/>
          </a:xfrm>
        </p:grpSpPr>
        <p:grpSp>
          <p:nvGrpSpPr>
            <p:cNvPr id="35" name="Group 34"/>
            <p:cNvGrpSpPr/>
            <p:nvPr/>
          </p:nvGrpSpPr>
          <p:grpSpPr>
            <a:xfrm>
              <a:off x="2282375" y="1244323"/>
              <a:ext cx="344144" cy="344182"/>
              <a:chOff x="65551" y="1285436"/>
              <a:chExt cx="344144" cy="344182"/>
            </a:xfrm>
          </p:grpSpPr>
          <p:sp>
            <p:nvSpPr>
              <p:cNvPr id="37" name="Freeform 3"/>
              <p:cNvSpPr/>
              <p:nvPr/>
            </p:nvSpPr>
            <p:spPr>
              <a:xfrm>
                <a:off x="72326" y="1292212"/>
                <a:ext cx="330593" cy="330631"/>
              </a:xfrm>
              <a:custGeom>
                <a:avLst/>
                <a:gdLst>
                  <a:gd name="connsiteX0" fmla="*/ 330593 w 330593"/>
                  <a:gd name="connsiteY0" fmla="*/ 165290 h 330631"/>
                  <a:gd name="connsiteX1" fmla="*/ 165290 w 330593"/>
                  <a:gd name="connsiteY1" fmla="*/ 330631 h 330631"/>
                  <a:gd name="connsiteX2" fmla="*/ 0 w 330593"/>
                  <a:gd name="connsiteY2" fmla="*/ 165290 h 330631"/>
                  <a:gd name="connsiteX3" fmla="*/ 165290 w 330593"/>
                  <a:gd name="connsiteY3" fmla="*/ 0 h 330631"/>
                  <a:gd name="connsiteX4" fmla="*/ 330593 w 330593"/>
                  <a:gd name="connsiteY4" fmla="*/ 165290 h 330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593" h="330631">
                    <a:moveTo>
                      <a:pt x="330593" y="165290"/>
                    </a:moveTo>
                    <a:cubicBezTo>
                      <a:pt x="330593" y="256539"/>
                      <a:pt x="256628" y="330631"/>
                      <a:pt x="165290" y="330631"/>
                    </a:cubicBezTo>
                    <a:cubicBezTo>
                      <a:pt x="74040" y="330631"/>
                      <a:pt x="0" y="256539"/>
                      <a:pt x="0" y="165290"/>
                    </a:cubicBezTo>
                    <a:cubicBezTo>
                      <a:pt x="0" y="73939"/>
                      <a:pt x="74040" y="0"/>
                      <a:pt x="165290" y="0"/>
                    </a:cubicBezTo>
                    <a:cubicBezTo>
                      <a:pt x="256628" y="0"/>
                      <a:pt x="330593" y="73939"/>
                      <a:pt x="330593" y="165290"/>
                    </a:cubicBezTo>
                  </a:path>
                </a:pathLst>
              </a:custGeom>
              <a:solidFill>
                <a:srgbClr val="5859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38" name="Freeform 3"/>
              <p:cNvSpPr/>
              <p:nvPr/>
            </p:nvSpPr>
            <p:spPr>
              <a:xfrm>
                <a:off x="65551" y="1285436"/>
                <a:ext cx="344144" cy="344182"/>
              </a:xfrm>
              <a:custGeom>
                <a:avLst/>
                <a:gdLst>
                  <a:gd name="connsiteX0" fmla="*/ 337369 w 344144"/>
                  <a:gd name="connsiteY0" fmla="*/ 172065 h 344182"/>
                  <a:gd name="connsiteX1" fmla="*/ 172065 w 344144"/>
                  <a:gd name="connsiteY1" fmla="*/ 337407 h 344182"/>
                  <a:gd name="connsiteX2" fmla="*/ 6775 w 344144"/>
                  <a:gd name="connsiteY2" fmla="*/ 172065 h 344182"/>
                  <a:gd name="connsiteX3" fmla="*/ 172065 w 344144"/>
                  <a:gd name="connsiteY3" fmla="*/ 6775 h 344182"/>
                  <a:gd name="connsiteX4" fmla="*/ 337369 w 344144"/>
                  <a:gd name="connsiteY4" fmla="*/ 172065 h 34418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4144" h="344182">
                    <a:moveTo>
                      <a:pt x="337369" y="172065"/>
                    </a:moveTo>
                    <a:cubicBezTo>
                      <a:pt x="337369" y="263315"/>
                      <a:pt x="263404" y="337407"/>
                      <a:pt x="172065" y="337407"/>
                    </a:cubicBezTo>
                    <a:cubicBezTo>
                      <a:pt x="80816" y="337407"/>
                      <a:pt x="6775" y="263315"/>
                      <a:pt x="6775" y="172065"/>
                    </a:cubicBezTo>
                    <a:cubicBezTo>
                      <a:pt x="6775" y="80714"/>
                      <a:pt x="80816" y="6775"/>
                      <a:pt x="172065" y="6775"/>
                    </a:cubicBezTo>
                    <a:cubicBezTo>
                      <a:pt x="263404" y="6775"/>
                      <a:pt x="337369" y="80714"/>
                      <a:pt x="337369" y="172065"/>
                    </a:cubicBezTo>
                  </a:path>
                </a:pathLst>
              </a:custGeom>
              <a:solidFill>
                <a:srgbClr val="000000">
                  <a:alpha val="0"/>
                </a:srgbClr>
              </a:solidFill>
              <a:ln w="12700">
                <a:solidFill>
                  <a:srgbClr val="58595B">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36" name="TextBox 35"/>
            <p:cNvSpPr txBox="1"/>
            <p:nvPr/>
          </p:nvSpPr>
          <p:spPr>
            <a:xfrm>
              <a:off x="2277100" y="1212082"/>
              <a:ext cx="338144" cy="402626"/>
            </a:xfrm>
            <a:prstGeom prst="rect">
              <a:avLst/>
            </a:prstGeom>
            <a:noFill/>
          </p:spPr>
          <p:txBody>
            <a:bodyPr wrap="square" rtlCol="0">
              <a:spAutoFit/>
            </a:bodyPr>
            <a:lstStyle/>
            <a:p>
              <a:pPr eaLnBrk="0" hangingPunct="0"/>
              <a:r>
                <a:rPr lang="en-US" sz="1500" b="1" dirty="0" smtClean="0">
                  <a:solidFill>
                    <a:srgbClr val="FFFFFF"/>
                  </a:solidFill>
                  <a:latin typeface="Arial" pitchFamily="34" charset="0"/>
                  <a:ea typeface="ＭＳ Ｐゴシック" charset="0"/>
                  <a:cs typeface="Arial" pitchFamily="34" charset="0"/>
                </a:rPr>
                <a:t>1</a:t>
              </a:r>
              <a:endParaRPr lang="en-US" sz="1500" b="1" dirty="0">
                <a:solidFill>
                  <a:srgbClr val="FFFFFF"/>
                </a:solidFill>
                <a:latin typeface="Arial" pitchFamily="34" charset="0"/>
                <a:ea typeface="ＭＳ Ｐゴシック" charset="0"/>
                <a:cs typeface="Arial" pitchFamily="34" charset="0"/>
              </a:endParaRPr>
            </a:p>
          </p:txBody>
        </p:sp>
      </p:grpSp>
      <p:sp>
        <p:nvSpPr>
          <p:cNvPr id="40" name="Freeform 39"/>
          <p:cNvSpPr/>
          <p:nvPr/>
        </p:nvSpPr>
        <p:spPr bwMode="auto">
          <a:xfrm rot="11040724" flipH="1">
            <a:off x="7722559" y="4102963"/>
            <a:ext cx="217078" cy="21654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pic>
        <p:nvPicPr>
          <p:cNvPr id="4100" name="Picture 4" descr="Image result for pitta bre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703" y="33268"/>
            <a:ext cx="2251553" cy="14162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95034" y="1431459"/>
            <a:ext cx="1236236" cy="369332"/>
          </a:xfrm>
          <a:prstGeom prst="rect">
            <a:avLst/>
          </a:prstGeom>
          <a:noFill/>
        </p:spPr>
        <p:txBody>
          <a:bodyPr wrap="none" rtlCol="0">
            <a:spAutoFit/>
          </a:bodyPr>
          <a:lstStyle/>
          <a:p>
            <a:r>
              <a:rPr lang="en-US" altLang="zh-CN" sz="1800" dirty="0" smtClean="0"/>
              <a:t>Pita bread</a:t>
            </a:r>
          </a:p>
        </p:txBody>
      </p:sp>
    </p:spTree>
    <p:extLst>
      <p:ext uri="{BB962C8B-B14F-4D97-AF65-F5344CB8AC3E}">
        <p14:creationId xmlns:p14="http://schemas.microsoft.com/office/powerpoint/2010/main" val="125948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4100"/>
                                        </p:tgtEl>
                                      </p:cBhvr>
                                    </p:animEffect>
                                    <p:set>
                                      <p:cBhvr>
                                        <p:cTn id="13" dur="1" fill="hold">
                                          <p:stCondLst>
                                            <p:cond delay="499"/>
                                          </p:stCondLst>
                                        </p:cTn>
                                        <p:tgtEl>
                                          <p:spTgt spid="410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621101" y="451700"/>
            <a:ext cx="8376248" cy="958863"/>
          </a:xfrm>
        </p:spPr>
        <p:txBody>
          <a:bodyPr/>
          <a:lstStyle/>
          <a:p>
            <a:r>
              <a:rPr lang="en-US" sz="4000" dirty="0" smtClean="0">
                <a:solidFill>
                  <a:srgbClr val="FF0000"/>
                </a:solidFill>
                <a:latin typeface="Cambria" panose="02040503050406030204" pitchFamily="18" charset="0"/>
              </a:rPr>
              <a:t>The Golgi Apparatus</a:t>
            </a:r>
          </a:p>
        </p:txBody>
      </p:sp>
      <p:sp>
        <p:nvSpPr>
          <p:cNvPr id="149507" name="Rectangle 3"/>
          <p:cNvSpPr>
            <a:spLocks noGrp="1" noChangeArrowheads="1"/>
          </p:cNvSpPr>
          <p:nvPr>
            <p:ph idx="1"/>
          </p:nvPr>
        </p:nvSpPr>
        <p:spPr>
          <a:xfrm>
            <a:off x="621101" y="1500995"/>
            <a:ext cx="8209389" cy="4675967"/>
          </a:xfrm>
        </p:spPr>
        <p:txBody>
          <a:bodyPr>
            <a:normAutofit/>
          </a:bodyPr>
          <a:lstStyle/>
          <a:p>
            <a:r>
              <a:rPr lang="en-US" sz="2400" b="1" dirty="0" smtClean="0">
                <a:latin typeface="Cambria" panose="02040503050406030204" pitchFamily="18" charset="0"/>
              </a:rPr>
              <a:t>The Golgi apparatus consists of a stack of membrane plates.</a:t>
            </a:r>
          </a:p>
          <a:p>
            <a:pPr lvl="1"/>
            <a:r>
              <a:rPr lang="en-US" sz="2400" b="1" dirty="0" smtClean="0">
                <a:latin typeface="Cambria" panose="02040503050406030204" pitchFamily="18" charset="0"/>
              </a:rPr>
              <a:t>Products made in the ER reach the Golgi apparatus in transport vesicles. </a:t>
            </a:r>
          </a:p>
          <a:p>
            <a:pPr lvl="1"/>
            <a:r>
              <a:rPr lang="en-US" sz="2400" b="1" dirty="0" smtClean="0">
                <a:solidFill>
                  <a:srgbClr val="FF0000"/>
                </a:solidFill>
                <a:latin typeface="Cambria" panose="02040503050406030204" pitchFamily="18" charset="0"/>
              </a:rPr>
              <a:t>Proteins within a vesicle are usually modified by enzymes </a:t>
            </a:r>
            <a:r>
              <a:rPr lang="en-US" sz="2400" b="1" dirty="0" smtClean="0">
                <a:latin typeface="Cambria" panose="02040503050406030204" pitchFamily="18" charset="0"/>
              </a:rPr>
              <a:t>during their transit from the receiving to the shipping side of the Golgi apparatus. </a:t>
            </a:r>
          </a:p>
          <a:p>
            <a:pPr lvl="1"/>
            <a:r>
              <a:rPr lang="en-US" sz="2400" b="1" dirty="0" smtClean="0">
                <a:latin typeface="Cambria" panose="02040503050406030204" pitchFamily="18" charset="0"/>
              </a:rPr>
              <a:t>The shipping side of a Golgi stack is a depot from which finished products can be carried in transport vesicles to other organelles or to the plasma membrane.</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741871" y="405442"/>
            <a:ext cx="8088619" cy="685943"/>
          </a:xfrm>
        </p:spPr>
        <p:txBody>
          <a:bodyPr/>
          <a:lstStyle/>
          <a:p>
            <a:r>
              <a:rPr lang="en-US" sz="4000" dirty="0" smtClean="0">
                <a:solidFill>
                  <a:srgbClr val="FF0000"/>
                </a:solidFill>
                <a:latin typeface="Cambria" panose="02040503050406030204" pitchFamily="18" charset="0"/>
              </a:rPr>
              <a:t>Lysosomes</a:t>
            </a:r>
          </a:p>
        </p:txBody>
      </p:sp>
      <p:sp>
        <p:nvSpPr>
          <p:cNvPr id="157699" name="Rectangle 3"/>
          <p:cNvSpPr>
            <a:spLocks noGrp="1" noChangeArrowheads="1"/>
          </p:cNvSpPr>
          <p:nvPr>
            <p:ph idx="1"/>
          </p:nvPr>
        </p:nvSpPr>
        <p:spPr>
          <a:xfrm>
            <a:off x="655607" y="1414731"/>
            <a:ext cx="8174883" cy="4762231"/>
          </a:xfrm>
        </p:spPr>
        <p:txBody>
          <a:bodyPr/>
          <a:lstStyle/>
          <a:p>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lysosome</a:t>
            </a:r>
            <a:r>
              <a:rPr lang="en-US" b="1" dirty="0" smtClean="0">
                <a:latin typeface="Cambria" panose="02040503050406030204" pitchFamily="18" charset="0"/>
              </a:rPr>
              <a:t> is a membrane-enclosed sac of digestive enzymes found in animal cells. </a:t>
            </a:r>
          </a:p>
          <a:p>
            <a:r>
              <a:rPr lang="en-US" b="1" dirty="0" smtClean="0">
                <a:latin typeface="Cambria" panose="02040503050406030204" pitchFamily="18" charset="0"/>
              </a:rPr>
              <a:t>Most plant cells do not contain lysosomes.</a:t>
            </a:r>
          </a:p>
          <a:p>
            <a:r>
              <a:rPr lang="en-US" b="1" dirty="0" smtClean="0">
                <a:latin typeface="Cambria" panose="02040503050406030204" pitchFamily="18" charset="0"/>
              </a:rPr>
              <a:t>Enzymes in a lysosome can break down large molecules such as </a:t>
            </a:r>
          </a:p>
          <a:p>
            <a:pPr lvl="1"/>
            <a:r>
              <a:rPr lang="en-US" b="1" dirty="0" smtClean="0">
                <a:latin typeface="Cambria" panose="02040503050406030204" pitchFamily="18" charset="0"/>
              </a:rPr>
              <a:t>proteins,</a:t>
            </a:r>
          </a:p>
          <a:p>
            <a:pPr lvl="1"/>
            <a:r>
              <a:rPr lang="en-US" b="1" dirty="0" smtClean="0">
                <a:latin typeface="Cambria" panose="02040503050406030204" pitchFamily="18" charset="0"/>
              </a:rPr>
              <a:t>Polysaccharides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多糖</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a:t>
            </a:r>
          </a:p>
          <a:p>
            <a:pPr lvl="1"/>
            <a:r>
              <a:rPr lang="en-US" b="1" dirty="0" smtClean="0">
                <a:latin typeface="Cambria" panose="02040503050406030204" pitchFamily="18" charset="0"/>
              </a:rPr>
              <a:t>fats, and</a:t>
            </a:r>
          </a:p>
          <a:p>
            <a:pPr lvl="1"/>
            <a:r>
              <a:rPr lang="en-US" b="1" dirty="0" smtClean="0">
                <a:latin typeface="Cambria" panose="02040503050406030204" pitchFamily="18" charset="0"/>
              </a:rPr>
              <a:t>nucleic acids.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0882" y="414459"/>
            <a:ext cx="8097245" cy="958863"/>
          </a:xfrm>
        </p:spPr>
        <p:txBody>
          <a:bodyPr/>
          <a:lstStyle/>
          <a:p>
            <a:r>
              <a:rPr lang="en-US" sz="4000" dirty="0" smtClean="0">
                <a:solidFill>
                  <a:srgbClr val="FF0000"/>
                </a:solidFill>
                <a:latin typeface="Cambria" panose="02040503050406030204" pitchFamily="18" charset="0"/>
              </a:rPr>
              <a:t>Lysosomes</a:t>
            </a:r>
            <a:endParaRPr lang="en-US" sz="4000" dirty="0">
              <a:solidFill>
                <a:srgbClr val="FF0000"/>
              </a:solidFill>
              <a:latin typeface="Cambria" panose="02040503050406030204" pitchFamily="18" charset="0"/>
            </a:endParaRPr>
          </a:p>
        </p:txBody>
      </p:sp>
      <p:sp>
        <p:nvSpPr>
          <p:cNvPr id="159746" name="Rectangle 2"/>
          <p:cNvSpPr>
            <a:spLocks noGrp="1" noChangeArrowheads="1"/>
          </p:cNvSpPr>
          <p:nvPr>
            <p:ph idx="1"/>
          </p:nvPr>
        </p:nvSpPr>
        <p:spPr>
          <a:xfrm>
            <a:off x="707365" y="1227909"/>
            <a:ext cx="8123125" cy="4949054"/>
          </a:xfrm>
        </p:spPr>
        <p:txBody>
          <a:bodyPr/>
          <a:lstStyle/>
          <a:p>
            <a:r>
              <a:rPr lang="en-US" b="1" dirty="0" smtClean="0">
                <a:latin typeface="Cambria" panose="02040503050406030204" pitchFamily="18" charset="0"/>
              </a:rPr>
              <a:t>Lysosomes have several types of digestive functions.</a:t>
            </a:r>
          </a:p>
          <a:p>
            <a:pPr lvl="1"/>
            <a:r>
              <a:rPr lang="en-US" b="1" dirty="0" smtClean="0">
                <a:latin typeface="Cambria" panose="02040503050406030204" pitchFamily="18" charset="0"/>
              </a:rPr>
              <a:t>Many single-celled </a:t>
            </a:r>
            <a:r>
              <a:rPr lang="en-US" b="1" dirty="0" err="1" smtClean="0">
                <a:latin typeface="Cambria" panose="02040503050406030204" pitchFamily="18" charset="0"/>
              </a:rPr>
              <a:t>protists</a:t>
            </a:r>
            <a:r>
              <a:rPr lang="en-US" b="1" dirty="0" smtClean="0">
                <a:latin typeface="Cambria" panose="02040503050406030204" pitchFamily="18" charset="0"/>
              </a:rPr>
              <a:t> engulf nutrients in tiny cytoplasmic sacs called food vacuoles.</a:t>
            </a:r>
          </a:p>
          <a:p>
            <a:pPr lvl="1"/>
            <a:r>
              <a:rPr lang="en-US" b="1" dirty="0" smtClean="0">
                <a:latin typeface="Cambria" panose="02040503050406030204" pitchFamily="18" charset="0"/>
              </a:rPr>
              <a:t>Lysosomes fuse with the food vacuoles, exposing the food to digestive enzymes.</a:t>
            </a:r>
          </a:p>
          <a:p>
            <a:pPr lvl="1"/>
            <a:r>
              <a:rPr lang="en-US" b="1" dirty="0" smtClean="0">
                <a:latin typeface="Cambria" panose="02040503050406030204" pitchFamily="18" charset="0"/>
              </a:rPr>
              <a:t>Small molecules that result from this digestion, such as amino acids, leave the lysosome and nourish the cell.</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Lysosome Formation</a:t>
            </a:r>
            <a:endParaRPr lang="en-US" dirty="0"/>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pic>
        <p:nvPicPr>
          <p:cNvPr id="4" name="04_16LysosomeFormation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2202257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673608" y="1545336"/>
            <a:ext cx="7796784" cy="3767328"/>
          </a:xfrm>
          <a:prstGeom prst="rect">
            <a:avLst/>
          </a:prstGeom>
          <a:noFill/>
          <a:ln>
            <a:noFill/>
          </a:ln>
        </p:spPr>
      </p:pic>
      <p:sp>
        <p:nvSpPr>
          <p:cNvPr id="3" name="Freeform 2"/>
          <p:cNvSpPr/>
          <p:nvPr/>
        </p:nvSpPr>
        <p:spPr bwMode="auto">
          <a:xfrm flipV="1">
            <a:off x="3436143" y="4555333"/>
            <a:ext cx="905256" cy="14572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V="1">
            <a:off x="2531268" y="1795462"/>
            <a:ext cx="890587" cy="25955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V="1">
            <a:off x="2812257" y="1800224"/>
            <a:ext cx="611981" cy="38338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TextBox 2"/>
          <p:cNvSpPr txBox="1">
            <a:spLocks noChangeArrowheads="1"/>
          </p:cNvSpPr>
          <p:nvPr/>
        </p:nvSpPr>
        <p:spPr bwMode="auto">
          <a:xfrm>
            <a:off x="3501107" y="1619106"/>
            <a:ext cx="27555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Digestive enzymes</a:t>
            </a:r>
          </a:p>
        </p:txBody>
      </p:sp>
      <p:sp>
        <p:nvSpPr>
          <p:cNvPr id="8" name="TextBox 3"/>
          <p:cNvSpPr txBox="1">
            <a:spLocks noChangeArrowheads="1"/>
          </p:cNvSpPr>
          <p:nvPr/>
        </p:nvSpPr>
        <p:spPr bwMode="auto">
          <a:xfrm>
            <a:off x="1307976" y="2643043"/>
            <a:ext cx="15114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Lysosome</a:t>
            </a:r>
          </a:p>
        </p:txBody>
      </p:sp>
      <p:sp>
        <p:nvSpPr>
          <p:cNvPr id="9" name="TextBox 4"/>
          <p:cNvSpPr txBox="1">
            <a:spLocks noChangeArrowheads="1"/>
          </p:cNvSpPr>
          <p:nvPr/>
        </p:nvSpPr>
        <p:spPr bwMode="auto">
          <a:xfrm>
            <a:off x="6905501" y="3306618"/>
            <a:ext cx="1401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Digestion</a:t>
            </a:r>
          </a:p>
        </p:txBody>
      </p:sp>
      <p:sp>
        <p:nvSpPr>
          <p:cNvPr id="10" name="TextBox 5"/>
          <p:cNvSpPr txBox="1">
            <a:spLocks noChangeArrowheads="1"/>
          </p:cNvSpPr>
          <p:nvPr/>
        </p:nvSpPr>
        <p:spPr bwMode="auto">
          <a:xfrm>
            <a:off x="3251076" y="3873356"/>
            <a:ext cx="1981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Food vacuole</a:t>
            </a:r>
          </a:p>
        </p:txBody>
      </p:sp>
      <p:sp>
        <p:nvSpPr>
          <p:cNvPr id="11" name="TextBox 6"/>
          <p:cNvSpPr txBox="1">
            <a:spLocks noChangeArrowheads="1"/>
          </p:cNvSpPr>
          <p:nvPr/>
        </p:nvSpPr>
        <p:spPr bwMode="auto">
          <a:xfrm>
            <a:off x="4422650" y="4360718"/>
            <a:ext cx="2721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Plasma membrane</a:t>
            </a:r>
          </a:p>
        </p:txBody>
      </p:sp>
      <p:sp>
        <p:nvSpPr>
          <p:cNvPr id="12" name="TextBox 7"/>
          <p:cNvSpPr txBox="1">
            <a:spLocks noChangeArrowheads="1"/>
          </p:cNvSpPr>
          <p:nvPr/>
        </p:nvSpPr>
        <p:spPr bwMode="auto">
          <a:xfrm>
            <a:off x="720600" y="4889357"/>
            <a:ext cx="4367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(a) A lysosome digesting food</a:t>
            </a:r>
          </a:p>
        </p:txBody>
      </p:sp>
    </p:spTree>
    <p:extLst>
      <p:ext uri="{BB962C8B-B14F-4D97-AF65-F5344CB8AC3E}">
        <p14:creationId xmlns:p14="http://schemas.microsoft.com/office/powerpoint/2010/main" val="41227911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9123" y="507627"/>
            <a:ext cx="8289983" cy="958863"/>
          </a:xfrm>
        </p:spPr>
        <p:txBody>
          <a:bodyPr/>
          <a:lstStyle/>
          <a:p>
            <a:r>
              <a:rPr lang="en-US" sz="4000" dirty="0" smtClean="0">
                <a:solidFill>
                  <a:srgbClr val="FF0000"/>
                </a:solidFill>
                <a:latin typeface="Cambria" panose="02040503050406030204" pitchFamily="18" charset="0"/>
              </a:rPr>
              <a:t>Lysosomes</a:t>
            </a:r>
            <a:endParaRPr lang="en-US" sz="4000" dirty="0">
              <a:solidFill>
                <a:srgbClr val="FF0000"/>
              </a:solidFill>
              <a:latin typeface="Cambria" panose="02040503050406030204" pitchFamily="18" charset="0"/>
            </a:endParaRPr>
          </a:p>
        </p:txBody>
      </p:sp>
      <p:sp>
        <p:nvSpPr>
          <p:cNvPr id="169986" name="Rectangle 2"/>
          <p:cNvSpPr>
            <a:spLocks noGrp="1" noChangeArrowheads="1"/>
          </p:cNvSpPr>
          <p:nvPr>
            <p:ph idx="1"/>
          </p:nvPr>
        </p:nvSpPr>
        <p:spPr>
          <a:xfrm>
            <a:off x="823784" y="1466490"/>
            <a:ext cx="8006705" cy="4855885"/>
          </a:xfrm>
        </p:spPr>
        <p:txBody>
          <a:bodyPr/>
          <a:lstStyle/>
          <a:p>
            <a:r>
              <a:rPr lang="en-US" b="1" dirty="0" smtClean="0">
                <a:latin typeface="Cambria" panose="02040503050406030204" pitchFamily="18" charset="0"/>
              </a:rPr>
              <a:t>Lysosomes can also</a:t>
            </a:r>
          </a:p>
          <a:p>
            <a:pPr lvl="1"/>
            <a:r>
              <a:rPr lang="en-US" b="1" dirty="0" smtClean="0">
                <a:latin typeface="Cambria" panose="02040503050406030204" pitchFamily="18" charset="0"/>
              </a:rPr>
              <a:t>destroy harmful bacteria,</a:t>
            </a:r>
          </a:p>
          <a:p>
            <a:pPr lvl="1"/>
            <a:r>
              <a:rPr lang="en-US" b="1" dirty="0" smtClean="0">
                <a:latin typeface="Cambria" panose="02040503050406030204" pitchFamily="18" charset="0"/>
              </a:rPr>
              <a:t>engulf and digest parts of another organelle, and</a:t>
            </a:r>
          </a:p>
          <a:p>
            <a:pPr lvl="1"/>
            <a:r>
              <a:rPr lang="en-US" b="1" dirty="0" smtClean="0">
                <a:latin typeface="Cambria" panose="02040503050406030204" pitchFamily="18" charset="0"/>
              </a:rPr>
              <a:t>sculpt tissues during embryonic development, helping to form structures such as fingers.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idx="1"/>
          </p:nvPr>
        </p:nvSpPr>
        <p:spPr>
          <a:xfrm>
            <a:off x="672860" y="1787611"/>
            <a:ext cx="8157630" cy="4389351"/>
          </a:xfrm>
        </p:spPr>
        <p:txBody>
          <a:bodyPr/>
          <a:lstStyle/>
          <a:p>
            <a:r>
              <a:rPr lang="en-US" b="1" dirty="0" smtClean="0">
                <a:latin typeface="Cambria" panose="02040503050406030204" pitchFamily="18" charset="0"/>
              </a:rPr>
              <a:t>Most antibiotics bind to structures found only in bacterial cells. </a:t>
            </a:r>
          </a:p>
          <a:p>
            <a:r>
              <a:rPr lang="en-US" b="1" dirty="0" smtClean="0">
                <a:latin typeface="Cambria" panose="02040503050406030204" pitchFamily="18" charset="0"/>
              </a:rPr>
              <a:t>Some antibiotics bind to the bacterial ribosome</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核糖体</a:t>
            </a:r>
            <a:r>
              <a:rPr lang="en-US" sz="2000" b="1" dirty="0" smtClean="0">
                <a:latin typeface="楷体" panose="02010609060101010101" pitchFamily="49" charset="-122"/>
                <a:ea typeface="楷体" panose="02010609060101010101" pitchFamily="49" charset="-122"/>
              </a:rPr>
              <a:t>）</a:t>
            </a:r>
            <a:r>
              <a:rPr lang="en-US" b="1" dirty="0" smtClean="0">
                <a:latin typeface="Cambria Math" panose="02040503050406030204" pitchFamily="18" charset="0"/>
                <a:ea typeface="Cambria Math" panose="02040503050406030204" pitchFamily="18" charset="0"/>
              </a:rPr>
              <a:t>，</a:t>
            </a:r>
            <a:r>
              <a:rPr lang="en-US" b="1" dirty="0" smtClean="0">
                <a:latin typeface="Cambria" panose="02040503050406030204" pitchFamily="18" charset="0"/>
              </a:rPr>
              <a:t>leaving human ribosomes unaffected.</a:t>
            </a:r>
          </a:p>
          <a:p>
            <a:r>
              <a:rPr lang="en-US" b="1" dirty="0" smtClean="0">
                <a:latin typeface="Cambria" panose="02040503050406030204" pitchFamily="18" charset="0"/>
              </a:rPr>
              <a:t>Other antibiotics target enzymes found only in the bacterial cells.</a:t>
            </a:r>
          </a:p>
        </p:txBody>
      </p:sp>
      <p:sp>
        <p:nvSpPr>
          <p:cNvPr id="6" name="Rectangle 2"/>
          <p:cNvSpPr>
            <a:spLocks noGrp="1" noChangeArrowheads="1"/>
          </p:cNvSpPr>
          <p:nvPr>
            <p:ph type="title"/>
          </p:nvPr>
        </p:nvSpPr>
        <p:spPr>
          <a:xfrm>
            <a:off x="672860" y="512550"/>
            <a:ext cx="8471140" cy="958863"/>
          </a:xfrm>
        </p:spPr>
        <p:txBody>
          <a:bodyPr/>
          <a:lstStyle/>
          <a:p>
            <a:r>
              <a:rPr lang="en-US" dirty="0" smtClean="0">
                <a:solidFill>
                  <a:srgbClr val="FF0000"/>
                </a:solidFill>
                <a:latin typeface="Cambria" panose="02040503050406030204" pitchFamily="18" charset="0"/>
              </a:rPr>
              <a:t>Biology and Society </a:t>
            </a:r>
            <a:br>
              <a:rPr lang="en-US" dirty="0" smtClean="0">
                <a:solidFill>
                  <a:srgbClr val="FF0000"/>
                </a:solidFill>
                <a:latin typeface="Cambria" panose="02040503050406030204" pitchFamily="18" charset="0"/>
              </a:rPr>
            </a:br>
            <a:r>
              <a:rPr lang="en-US" dirty="0" smtClean="0">
                <a:solidFill>
                  <a:srgbClr val="FF0000"/>
                </a:solidFill>
                <a:latin typeface="Cambria" panose="02040503050406030204" pitchFamily="18" charset="0"/>
              </a:rPr>
              <a:t>Antibiotics: </a:t>
            </a:r>
            <a:r>
              <a:rPr lang="en-US" sz="2800" dirty="0" smtClean="0">
                <a:solidFill>
                  <a:srgbClr val="FF0000"/>
                </a:solidFill>
                <a:latin typeface="Cambria" panose="02040503050406030204" pitchFamily="18" charset="0"/>
              </a:rPr>
              <a:t>Drugs That Target Bacterial Cells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673608" y="1368552"/>
            <a:ext cx="7796784" cy="4120896"/>
          </a:xfrm>
          <a:prstGeom prst="rect">
            <a:avLst/>
          </a:prstGeom>
          <a:noFill/>
          <a:ln>
            <a:noFill/>
          </a:ln>
        </p:spPr>
      </p:pic>
      <p:sp>
        <p:nvSpPr>
          <p:cNvPr id="3" name="Freeform 2"/>
          <p:cNvSpPr/>
          <p:nvPr/>
        </p:nvSpPr>
        <p:spPr bwMode="auto">
          <a:xfrm>
            <a:off x="3343276" y="3841750"/>
            <a:ext cx="584200" cy="23177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TextBox 2"/>
          <p:cNvSpPr txBox="1">
            <a:spLocks noChangeArrowheads="1"/>
          </p:cNvSpPr>
          <p:nvPr/>
        </p:nvSpPr>
        <p:spPr bwMode="auto">
          <a:xfrm>
            <a:off x="1378458" y="2464317"/>
            <a:ext cx="15114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Lysosome</a:t>
            </a:r>
          </a:p>
        </p:txBody>
      </p:sp>
      <p:sp>
        <p:nvSpPr>
          <p:cNvPr id="6" name="TextBox 3"/>
          <p:cNvSpPr txBox="1">
            <a:spLocks noChangeArrowheads="1"/>
          </p:cNvSpPr>
          <p:nvPr/>
        </p:nvSpPr>
        <p:spPr bwMode="auto">
          <a:xfrm>
            <a:off x="6925977" y="3605731"/>
            <a:ext cx="1401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Digestion</a:t>
            </a:r>
          </a:p>
        </p:txBody>
      </p:sp>
      <p:sp>
        <p:nvSpPr>
          <p:cNvPr id="7" name="TextBox 4"/>
          <p:cNvSpPr txBox="1">
            <a:spLocks noChangeArrowheads="1"/>
          </p:cNvSpPr>
          <p:nvPr/>
        </p:nvSpPr>
        <p:spPr bwMode="auto">
          <a:xfrm>
            <a:off x="3996246" y="3915292"/>
            <a:ext cx="280365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700"/>
              </a:lnSpc>
            </a:pPr>
            <a:r>
              <a:rPr lang="en-US" b="1" dirty="0" smtClean="0">
                <a:solidFill>
                  <a:srgbClr val="000000"/>
                </a:solidFill>
                <a:latin typeface="Arial"/>
                <a:ea typeface="ＭＳ Ｐゴシック" charset="0"/>
              </a:rPr>
              <a:t>Vesicle containing</a:t>
            </a:r>
          </a:p>
          <a:p>
            <a:pPr eaLnBrk="0" hangingPunct="0">
              <a:lnSpc>
                <a:spcPts val="2700"/>
              </a:lnSpc>
            </a:pPr>
            <a:r>
              <a:rPr lang="en-US" b="1" dirty="0" smtClean="0">
                <a:solidFill>
                  <a:srgbClr val="000000"/>
                </a:solidFill>
                <a:latin typeface="Arial"/>
                <a:ea typeface="ＭＳ Ｐゴシック" charset="0"/>
              </a:rPr>
              <a:t>damaged organelle</a:t>
            </a:r>
            <a:endParaRPr lang="en-US" b="1" dirty="0">
              <a:solidFill>
                <a:srgbClr val="000000"/>
              </a:solidFill>
              <a:latin typeface="Arial"/>
              <a:ea typeface="ＭＳ Ｐゴシック" charset="0"/>
            </a:endParaRPr>
          </a:p>
        </p:txBody>
      </p:sp>
      <p:sp>
        <p:nvSpPr>
          <p:cNvPr id="8" name="TextBox 6"/>
          <p:cNvSpPr txBox="1">
            <a:spLocks noChangeArrowheads="1"/>
          </p:cNvSpPr>
          <p:nvPr/>
        </p:nvSpPr>
        <p:spPr bwMode="auto">
          <a:xfrm>
            <a:off x="721233" y="4729680"/>
            <a:ext cx="69486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800"/>
              </a:lnSpc>
            </a:pPr>
            <a:r>
              <a:rPr lang="en-US" b="1" dirty="0" smtClean="0">
                <a:solidFill>
                  <a:srgbClr val="000000"/>
                </a:solidFill>
                <a:latin typeface="Arial"/>
                <a:ea typeface="ＭＳ Ｐゴシック" charset="0"/>
              </a:rPr>
              <a:t>(b) A lysosome breaking down the molecules of</a:t>
            </a:r>
          </a:p>
          <a:p>
            <a:pPr eaLnBrk="0" hangingPunct="0">
              <a:lnSpc>
                <a:spcPts val="2800"/>
              </a:lnSpc>
            </a:pPr>
            <a:r>
              <a:rPr lang="en-US" b="1" dirty="0" smtClean="0">
                <a:solidFill>
                  <a:srgbClr val="000000"/>
                </a:solidFill>
                <a:latin typeface="Arial"/>
                <a:ea typeface="ＭＳ Ｐゴシック" charset="0"/>
              </a:rPr>
              <a:t>damaged organelles</a:t>
            </a:r>
            <a:endParaRPr lang="en-US" b="1" dirty="0">
              <a:solidFill>
                <a:srgbClr val="000000"/>
              </a:solidFill>
              <a:latin typeface="Arial"/>
              <a:ea typeface="ＭＳ Ｐゴシック" charset="0"/>
            </a:endParaRPr>
          </a:p>
        </p:txBody>
      </p:sp>
      <p:sp>
        <p:nvSpPr>
          <p:cNvPr id="2" name="Title 1"/>
          <p:cNvSpPr>
            <a:spLocks noGrp="1"/>
          </p:cNvSpPr>
          <p:nvPr>
            <p:ph type="title" idx="4294967295"/>
          </p:nvPr>
        </p:nvSpPr>
        <p:spPr>
          <a:xfrm>
            <a:off x="0" y="0"/>
            <a:ext cx="8229600" cy="301752"/>
          </a:xfrm>
          <a:prstGeom prst="rect">
            <a:avLst/>
          </a:prstGeom>
        </p:spPr>
        <p:txBody>
          <a:bodyPr/>
          <a:lstStyle/>
          <a:p>
            <a:pPr algn="l"/>
            <a:r>
              <a:rPr lang="en-US" sz="1200" kern="1200" dirty="0" smtClean="0">
                <a:solidFill>
                  <a:srgbClr val="000000"/>
                </a:solidFill>
                <a:effectLst/>
                <a:latin typeface="Arial"/>
                <a:ea typeface="ＭＳ Ｐゴシック"/>
                <a:cs typeface="Arial"/>
              </a:rPr>
              <a:t>Figure 4.14-2</a:t>
            </a:r>
            <a:endParaRPr lang="en-US" dirty="0"/>
          </a:p>
        </p:txBody>
      </p:sp>
    </p:spTree>
    <p:extLst>
      <p:ext uri="{BB962C8B-B14F-4D97-AF65-F5344CB8AC3E}">
        <p14:creationId xmlns:p14="http://schemas.microsoft.com/office/powerpoint/2010/main" val="12421888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612475" y="362309"/>
            <a:ext cx="8218016" cy="729076"/>
          </a:xfrm>
        </p:spPr>
        <p:txBody>
          <a:bodyPr/>
          <a:lstStyle/>
          <a:p>
            <a:r>
              <a:rPr lang="en-US" sz="4000" dirty="0" smtClean="0">
                <a:solidFill>
                  <a:srgbClr val="FF0000"/>
                </a:solidFill>
                <a:latin typeface="Cambria" panose="02040503050406030204" pitchFamily="18" charset="0"/>
              </a:rPr>
              <a:t>Vacuoles</a:t>
            </a:r>
          </a:p>
        </p:txBody>
      </p:sp>
      <p:sp>
        <p:nvSpPr>
          <p:cNvPr id="172035" name="Rectangle 3"/>
          <p:cNvSpPr>
            <a:spLocks noGrp="1" noChangeArrowheads="1"/>
          </p:cNvSpPr>
          <p:nvPr>
            <p:ph idx="1"/>
          </p:nvPr>
        </p:nvSpPr>
        <p:spPr>
          <a:xfrm>
            <a:off x="681487" y="1227909"/>
            <a:ext cx="7819962" cy="4949054"/>
          </a:xfrm>
        </p:spPr>
        <p:txBody>
          <a:bodyPr/>
          <a:lstStyle/>
          <a:p>
            <a:r>
              <a:rPr lang="en-US" b="1" dirty="0" smtClean="0">
                <a:solidFill>
                  <a:srgbClr val="FF0000"/>
                </a:solidFill>
                <a:latin typeface="Cambria" panose="02040503050406030204" pitchFamily="18" charset="0"/>
              </a:rPr>
              <a:t>Vacuoles</a:t>
            </a:r>
            <a:r>
              <a:rPr lang="en-US" b="1" dirty="0" smtClean="0">
                <a:latin typeface="Cambria" panose="02040503050406030204" pitchFamily="18" charset="0"/>
              </a:rPr>
              <a:t> are large sacs made of membrane that bud off from the ER or Golgi apparatus. </a:t>
            </a:r>
          </a:p>
          <a:p>
            <a:r>
              <a:rPr lang="en-US" b="1" dirty="0" smtClean="0">
                <a:latin typeface="Cambria" panose="02040503050406030204" pitchFamily="18" charset="0"/>
              </a:rPr>
              <a:t>Vacuoles have a variety of functions. For example,</a:t>
            </a:r>
          </a:p>
          <a:p>
            <a:pPr lvl="1"/>
            <a:r>
              <a:rPr lang="en-US" b="1" dirty="0" smtClean="0">
                <a:latin typeface="Cambria" panose="02040503050406030204" pitchFamily="18" charset="0"/>
              </a:rPr>
              <a:t>food vacuoles bud from the plasma membrane and </a:t>
            </a:r>
          </a:p>
          <a:p>
            <a:pPr lvl="1"/>
            <a:r>
              <a:rPr lang="en-US" b="1" dirty="0" smtClean="0">
                <a:solidFill>
                  <a:srgbClr val="FF0000"/>
                </a:solidFill>
                <a:latin typeface="Cambria" panose="02040503050406030204" pitchFamily="18" charset="0"/>
              </a:rPr>
              <a:t>certain freshwater </a:t>
            </a:r>
            <a:r>
              <a:rPr lang="en-US" b="1" dirty="0" err="1" smtClean="0">
                <a:solidFill>
                  <a:srgbClr val="FF0000"/>
                </a:solidFill>
                <a:latin typeface="Cambria" panose="02040503050406030204" pitchFamily="18" charset="0"/>
              </a:rPr>
              <a:t>protists</a:t>
            </a:r>
            <a:r>
              <a:rPr lang="en-US" b="1" dirty="0" smtClean="0">
                <a:solidFill>
                  <a:srgbClr val="FF0000"/>
                </a:solidFill>
                <a:latin typeface="Cambria" panose="02040503050406030204" pitchFamily="18" charset="0"/>
              </a:rPr>
              <a:t> have contractile vacuoles</a:t>
            </a:r>
            <a:r>
              <a:rPr 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伸缩泡</a:t>
            </a:r>
            <a:r>
              <a:rPr lang="en-US" sz="2000" b="1" dirty="0" smtClean="0">
                <a:solidFill>
                  <a:srgbClr val="FF0000"/>
                </a:solidFill>
                <a:latin typeface="楷体" panose="02010609060101010101" pitchFamily="49" charset="-122"/>
                <a:ea typeface="楷体" panose="02010609060101010101" pitchFamily="49" charset="-122"/>
              </a:rPr>
              <a:t>）</a:t>
            </a:r>
            <a:r>
              <a:rPr lang="en-US" b="1" dirty="0" smtClean="0">
                <a:solidFill>
                  <a:srgbClr val="FF0000"/>
                </a:solidFill>
                <a:latin typeface="Cambria" panose="02040503050406030204" pitchFamily="18" charset="0"/>
              </a:rPr>
              <a:t> </a:t>
            </a:r>
            <a:r>
              <a:rPr lang="en-US" b="1" dirty="0" smtClean="0">
                <a:latin typeface="Cambria" panose="02040503050406030204" pitchFamily="18" charset="0"/>
              </a:rPr>
              <a:t>that pump out excess water that flows into the cell from the outside environment.</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980" y="414459"/>
            <a:ext cx="8243895" cy="958863"/>
          </a:xfrm>
        </p:spPr>
        <p:txBody>
          <a:bodyPr/>
          <a:lstStyle/>
          <a:p>
            <a:r>
              <a:rPr lang="en-US" sz="4000" dirty="0" smtClean="0">
                <a:solidFill>
                  <a:srgbClr val="FF0000"/>
                </a:solidFill>
                <a:latin typeface="Cambria" panose="02040503050406030204" pitchFamily="18" charset="0"/>
              </a:rPr>
              <a:t>Vacuoles</a:t>
            </a:r>
            <a:endParaRPr lang="en-US" sz="4000" dirty="0">
              <a:solidFill>
                <a:srgbClr val="FF0000"/>
              </a:solidFill>
              <a:latin typeface="Cambria" panose="02040503050406030204" pitchFamily="18" charset="0"/>
            </a:endParaRPr>
          </a:p>
        </p:txBody>
      </p:sp>
      <p:sp>
        <p:nvSpPr>
          <p:cNvPr id="174082" name="Rectangle 2"/>
          <p:cNvSpPr>
            <a:spLocks noGrp="1" noChangeArrowheads="1"/>
          </p:cNvSpPr>
          <p:nvPr>
            <p:ph idx="1"/>
          </p:nvPr>
        </p:nvSpPr>
        <p:spPr>
          <a:xfrm>
            <a:off x="646981" y="1227909"/>
            <a:ext cx="8183510" cy="4949054"/>
          </a:xfrm>
        </p:spPr>
        <p:txBody>
          <a:bodyPr/>
          <a:lstStyle/>
          <a:p>
            <a:r>
              <a:rPr lang="en-US" b="1" dirty="0" smtClean="0">
                <a:latin typeface="Cambria" panose="02040503050406030204" pitchFamily="18" charset="0"/>
              </a:rPr>
              <a:t>A </a:t>
            </a:r>
            <a:r>
              <a:rPr lang="en-US" b="1" dirty="0" smtClean="0">
                <a:solidFill>
                  <a:srgbClr val="FF0000"/>
                </a:solidFill>
                <a:latin typeface="Cambria" panose="02040503050406030204" pitchFamily="18" charset="0"/>
              </a:rPr>
              <a:t>central vacuole </a:t>
            </a:r>
            <a:r>
              <a:rPr lang="en-US" b="1" dirty="0" smtClean="0">
                <a:latin typeface="Cambria" panose="02040503050406030204" pitchFamily="18" charset="0"/>
              </a:rPr>
              <a:t>can account for more than half the volume of a mature plant cell.</a:t>
            </a:r>
          </a:p>
          <a:p>
            <a:r>
              <a:rPr lang="en-US" b="1" dirty="0" smtClean="0">
                <a:latin typeface="Cambria" panose="02040503050406030204" pitchFamily="18" charset="0"/>
              </a:rPr>
              <a:t>The central vacuole of a plant cell is a versatile compartment that may</a:t>
            </a:r>
          </a:p>
          <a:p>
            <a:pPr lvl="1"/>
            <a:r>
              <a:rPr lang="en-US" b="1" dirty="0" smtClean="0">
                <a:latin typeface="Cambria" panose="02040503050406030204" pitchFamily="18" charset="0"/>
              </a:rPr>
              <a:t>store organic nutrients,</a:t>
            </a:r>
          </a:p>
          <a:p>
            <a:pPr lvl="1"/>
            <a:r>
              <a:rPr lang="en-US" b="1" dirty="0" smtClean="0">
                <a:latin typeface="Cambria" panose="02040503050406030204" pitchFamily="18" charset="0"/>
              </a:rPr>
              <a:t>absorb water, and</a:t>
            </a:r>
          </a:p>
          <a:p>
            <a:pPr lvl="1"/>
            <a:r>
              <a:rPr lang="en-US" b="1" dirty="0" smtClean="0">
                <a:latin typeface="Cambria" panose="02040503050406030204" pitchFamily="18" charset="0"/>
              </a:rPr>
              <a:t>contain pigments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色素</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that attract pollinating insects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传粉昆虫</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or poisons that protect against plant-eating animals.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148840" y="938784"/>
            <a:ext cx="4846320" cy="4980432"/>
          </a:xfrm>
          <a:prstGeom prst="rect">
            <a:avLst/>
          </a:prstGeom>
          <a:noFill/>
          <a:ln>
            <a:noFill/>
          </a:ln>
        </p:spPr>
      </p:pic>
      <p:sp>
        <p:nvSpPr>
          <p:cNvPr id="3" name="TextBox 2"/>
          <p:cNvSpPr txBox="1"/>
          <p:nvPr/>
        </p:nvSpPr>
        <p:spPr>
          <a:xfrm>
            <a:off x="3355340" y="2697118"/>
            <a:ext cx="2064668" cy="332848"/>
          </a:xfrm>
          <a:prstGeom prst="rect">
            <a:avLst/>
          </a:prstGeom>
          <a:noFill/>
        </p:spPr>
        <p:txBody>
          <a:bodyPr wrap="none" lIns="0" tIns="0" rIns="0" bIns="0">
            <a:spAutoFit/>
          </a:bodyPr>
          <a:lstStyle/>
          <a:p>
            <a:pPr eaLnBrk="0" fontAlgn="auto" hangingPunct="0">
              <a:spcBef>
                <a:spcPts val="0"/>
              </a:spcBef>
              <a:spcAft>
                <a:spcPts val="0"/>
              </a:spcAft>
              <a:defRPr/>
            </a:pPr>
            <a:r>
              <a:rPr lang="en-US" sz="2163" b="1" dirty="0">
                <a:solidFill>
                  <a:srgbClr val="000000"/>
                </a:solidFill>
                <a:latin typeface="Arial"/>
                <a:ea typeface="ＭＳ Ｐゴシック" charset="0"/>
              </a:rPr>
              <a:t>Central vacuole</a:t>
            </a:r>
          </a:p>
        </p:txBody>
      </p:sp>
      <p:sp>
        <p:nvSpPr>
          <p:cNvPr id="5" name="TextBox 4"/>
          <p:cNvSpPr txBox="1"/>
          <p:nvPr/>
        </p:nvSpPr>
        <p:spPr>
          <a:xfrm>
            <a:off x="2183765" y="5529218"/>
            <a:ext cx="4331314" cy="332848"/>
          </a:xfrm>
          <a:prstGeom prst="rect">
            <a:avLst/>
          </a:prstGeom>
          <a:noFill/>
        </p:spPr>
        <p:txBody>
          <a:bodyPr wrap="none" lIns="0" tIns="0" rIns="0" bIns="0">
            <a:spAutoFit/>
          </a:bodyPr>
          <a:lstStyle/>
          <a:p>
            <a:pPr eaLnBrk="0" fontAlgn="auto" hangingPunct="0">
              <a:spcBef>
                <a:spcPts val="0"/>
              </a:spcBef>
              <a:spcAft>
                <a:spcPts val="0"/>
              </a:spcAft>
              <a:defRPr/>
            </a:pPr>
            <a:r>
              <a:rPr lang="en-US" sz="2163" b="1">
                <a:solidFill>
                  <a:srgbClr val="000000"/>
                </a:solidFill>
                <a:latin typeface="Arial"/>
                <a:ea typeface="ＭＳ Ｐゴシック" charset="0"/>
              </a:rPr>
              <a:t>(b) Central vacuole in a plant cell</a:t>
            </a:r>
          </a:p>
        </p:txBody>
      </p:sp>
      <p:sp>
        <p:nvSpPr>
          <p:cNvPr id="6" name="TextBox 5"/>
          <p:cNvSpPr txBox="1"/>
          <p:nvPr/>
        </p:nvSpPr>
        <p:spPr>
          <a:xfrm>
            <a:off x="6726022" y="1320337"/>
            <a:ext cx="266355" cy="1540486"/>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731" b="1" dirty="0" smtClean="0">
                <a:solidFill>
                  <a:srgbClr val="000000"/>
                </a:solidFill>
                <a:latin typeface="Arial"/>
                <a:ea typeface="ＭＳ Ｐゴシック" charset="0"/>
              </a:rPr>
              <a:t>Colorized TEM</a:t>
            </a:r>
            <a:endParaRPr lang="en-US" sz="1731" b="1" dirty="0">
              <a:solidFill>
                <a:srgbClr val="000000"/>
              </a:solidFill>
              <a:latin typeface="Arial"/>
              <a:ea typeface="ＭＳ Ｐゴシック" charset="0"/>
            </a:endParaRPr>
          </a:p>
        </p:txBody>
      </p:sp>
    </p:spTree>
    <p:extLst>
      <p:ext uri="{BB962C8B-B14F-4D97-AF65-F5344CB8AC3E}">
        <p14:creationId xmlns:p14="http://schemas.microsoft.com/office/powerpoint/2010/main" val="33243969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240792"/>
            <a:ext cx="8546592" cy="6376416"/>
          </a:xfrm>
          <a:prstGeom prst="rect">
            <a:avLst/>
          </a:prstGeom>
          <a:noFill/>
          <a:ln>
            <a:noFill/>
          </a:ln>
        </p:spPr>
      </p:pic>
      <p:sp>
        <p:nvSpPr>
          <p:cNvPr id="3" name="Freeform 2"/>
          <p:cNvSpPr/>
          <p:nvPr/>
        </p:nvSpPr>
        <p:spPr bwMode="auto">
          <a:xfrm flipH="1" flipV="1">
            <a:off x="1098548" y="2533648"/>
            <a:ext cx="1398585" cy="45719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flipV="1">
            <a:off x="2851147" y="1752597"/>
            <a:ext cx="327821" cy="523877"/>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H="1" flipV="1">
            <a:off x="4047486" y="624837"/>
            <a:ext cx="407832" cy="26193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a:off x="5276850" y="2476500"/>
            <a:ext cx="1327149" cy="93106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flipH="1">
            <a:off x="4524375" y="4672012"/>
            <a:ext cx="552450" cy="136207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Freeform 8"/>
          <p:cNvSpPr/>
          <p:nvPr/>
        </p:nvSpPr>
        <p:spPr bwMode="auto">
          <a:xfrm flipH="1">
            <a:off x="2457449" y="5334000"/>
            <a:ext cx="740569" cy="68103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0" name="Freeform 9"/>
          <p:cNvSpPr/>
          <p:nvPr/>
        </p:nvSpPr>
        <p:spPr bwMode="auto">
          <a:xfrm flipH="1" flipV="1">
            <a:off x="1395413" y="5202552"/>
            <a:ext cx="1854992" cy="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Freeform 10"/>
          <p:cNvSpPr/>
          <p:nvPr/>
        </p:nvSpPr>
        <p:spPr bwMode="auto">
          <a:xfrm flipH="1" flipV="1">
            <a:off x="1142999" y="4095749"/>
            <a:ext cx="917576" cy="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2" name="Freeform 11"/>
          <p:cNvSpPr/>
          <p:nvPr/>
        </p:nvSpPr>
        <p:spPr bwMode="auto">
          <a:xfrm flipV="1">
            <a:off x="6079328" y="4590569"/>
            <a:ext cx="521208" cy="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3" name="TextBox 2"/>
          <p:cNvSpPr txBox="1">
            <a:spLocks noChangeArrowheads="1"/>
          </p:cNvSpPr>
          <p:nvPr/>
        </p:nvSpPr>
        <p:spPr bwMode="auto">
          <a:xfrm>
            <a:off x="2959526" y="449941"/>
            <a:ext cx="10531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700" b="1">
                <a:solidFill>
                  <a:srgbClr val="000000"/>
                </a:solidFill>
                <a:latin typeface="Arial"/>
                <a:ea typeface="ＭＳ Ｐゴシック" charset="0"/>
              </a:rPr>
              <a:t>Rough ER</a:t>
            </a:r>
          </a:p>
        </p:txBody>
      </p:sp>
      <p:sp>
        <p:nvSpPr>
          <p:cNvPr id="14" name="TextBox 3"/>
          <p:cNvSpPr txBox="1">
            <a:spLocks noChangeArrowheads="1"/>
          </p:cNvSpPr>
          <p:nvPr/>
        </p:nvSpPr>
        <p:spPr bwMode="auto">
          <a:xfrm>
            <a:off x="1951691" y="1265914"/>
            <a:ext cx="1043554"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1940"/>
              </a:lnSpc>
            </a:pPr>
            <a:r>
              <a:rPr lang="en-US" sz="1700" b="1" dirty="0" smtClean="0">
                <a:solidFill>
                  <a:srgbClr val="000000"/>
                </a:solidFill>
                <a:latin typeface="Arial"/>
                <a:ea typeface="ＭＳ Ｐゴシック" charset="0"/>
              </a:rPr>
              <a:t>Golgi</a:t>
            </a:r>
          </a:p>
          <a:p>
            <a:pPr algn="r" eaLnBrk="0" hangingPunct="0">
              <a:lnSpc>
                <a:spcPts val="1940"/>
              </a:lnSpc>
            </a:pPr>
            <a:r>
              <a:rPr lang="en-US" sz="1700" b="1" dirty="0" smtClean="0">
                <a:solidFill>
                  <a:srgbClr val="000000"/>
                </a:solidFill>
                <a:latin typeface="Arial"/>
                <a:ea typeface="ＭＳ Ｐゴシック" charset="0"/>
              </a:rPr>
              <a:t>apparatus</a:t>
            </a:r>
            <a:endParaRPr lang="en-US" sz="1700" b="1" dirty="0">
              <a:solidFill>
                <a:srgbClr val="000000"/>
              </a:solidFill>
              <a:latin typeface="Arial"/>
              <a:ea typeface="ＭＳ Ｐゴシック" charset="0"/>
            </a:endParaRPr>
          </a:p>
        </p:txBody>
      </p:sp>
      <p:sp>
        <p:nvSpPr>
          <p:cNvPr id="15" name="TextBox 5"/>
          <p:cNvSpPr txBox="1">
            <a:spLocks noChangeArrowheads="1"/>
          </p:cNvSpPr>
          <p:nvPr/>
        </p:nvSpPr>
        <p:spPr bwMode="auto">
          <a:xfrm>
            <a:off x="335389" y="2140626"/>
            <a:ext cx="1005853"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000000"/>
                </a:solidFill>
                <a:latin typeface="Arial"/>
                <a:ea typeface="ＭＳ Ｐゴシック" charset="0"/>
              </a:rPr>
              <a:t>Transport</a:t>
            </a:r>
          </a:p>
          <a:p>
            <a:pPr eaLnBrk="0" hangingPunct="0">
              <a:lnSpc>
                <a:spcPts val="1900"/>
              </a:lnSpc>
            </a:pPr>
            <a:r>
              <a:rPr lang="en-US" sz="1700" b="1" dirty="0" smtClean="0">
                <a:solidFill>
                  <a:srgbClr val="000000"/>
                </a:solidFill>
                <a:latin typeface="Arial"/>
                <a:ea typeface="ＭＳ Ｐゴシック" charset="0"/>
              </a:rPr>
              <a:t>vesicle</a:t>
            </a:r>
            <a:endParaRPr lang="en-US" sz="1700" b="1" dirty="0">
              <a:solidFill>
                <a:srgbClr val="000000"/>
              </a:solidFill>
              <a:latin typeface="Arial"/>
              <a:ea typeface="ＭＳ Ｐゴシック" charset="0"/>
            </a:endParaRPr>
          </a:p>
        </p:txBody>
      </p:sp>
      <p:sp>
        <p:nvSpPr>
          <p:cNvPr id="16" name="TextBox 7"/>
          <p:cNvSpPr txBox="1">
            <a:spLocks noChangeArrowheads="1"/>
          </p:cNvSpPr>
          <p:nvPr/>
        </p:nvSpPr>
        <p:spPr bwMode="auto">
          <a:xfrm>
            <a:off x="6655226" y="3063757"/>
            <a:ext cx="2196114" cy="12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000000"/>
                </a:solidFill>
                <a:latin typeface="Arial"/>
                <a:ea typeface="ＭＳ Ｐゴシック" charset="0"/>
              </a:rPr>
              <a:t>Transport vesicles</a:t>
            </a:r>
          </a:p>
          <a:p>
            <a:pPr eaLnBrk="0" hangingPunct="0">
              <a:lnSpc>
                <a:spcPts val="1900"/>
              </a:lnSpc>
            </a:pPr>
            <a:r>
              <a:rPr lang="en-US" sz="1700" b="1" dirty="0" smtClean="0">
                <a:solidFill>
                  <a:srgbClr val="000000"/>
                </a:solidFill>
                <a:latin typeface="Arial"/>
                <a:ea typeface="ＭＳ Ｐゴシック" charset="0"/>
              </a:rPr>
              <a:t>carry enzymes and</a:t>
            </a:r>
          </a:p>
          <a:p>
            <a:pPr eaLnBrk="0" hangingPunct="0">
              <a:lnSpc>
                <a:spcPts val="1900"/>
              </a:lnSpc>
            </a:pPr>
            <a:r>
              <a:rPr lang="en-US" sz="1700" b="1" dirty="0" smtClean="0">
                <a:solidFill>
                  <a:srgbClr val="000000"/>
                </a:solidFill>
                <a:latin typeface="Arial"/>
                <a:ea typeface="ＭＳ Ｐゴシック" charset="0"/>
              </a:rPr>
              <a:t>other proteins from</a:t>
            </a:r>
          </a:p>
          <a:p>
            <a:pPr eaLnBrk="0" hangingPunct="0">
              <a:lnSpc>
                <a:spcPts val="1900"/>
              </a:lnSpc>
            </a:pPr>
            <a:r>
              <a:rPr lang="en-US" sz="1700" b="1" dirty="0" smtClean="0">
                <a:solidFill>
                  <a:srgbClr val="000000"/>
                </a:solidFill>
                <a:latin typeface="Arial"/>
                <a:ea typeface="ＭＳ Ｐゴシック" charset="0"/>
              </a:rPr>
              <a:t>the rough ER to the</a:t>
            </a:r>
          </a:p>
          <a:p>
            <a:pPr eaLnBrk="0" hangingPunct="0">
              <a:lnSpc>
                <a:spcPts val="1900"/>
              </a:lnSpc>
            </a:pPr>
            <a:r>
              <a:rPr lang="en-US" sz="1700" b="1" dirty="0" smtClean="0">
                <a:solidFill>
                  <a:srgbClr val="000000"/>
                </a:solidFill>
                <a:latin typeface="Arial"/>
                <a:ea typeface="ＭＳ Ｐゴシック" charset="0"/>
              </a:rPr>
              <a:t>Golgi for processing.</a:t>
            </a:r>
            <a:endParaRPr lang="en-US" sz="1700" b="1" dirty="0">
              <a:solidFill>
                <a:srgbClr val="000000"/>
              </a:solidFill>
              <a:latin typeface="Arial"/>
              <a:ea typeface="ＭＳ Ｐゴシック" charset="0"/>
            </a:endParaRPr>
          </a:p>
        </p:txBody>
      </p:sp>
      <p:sp>
        <p:nvSpPr>
          <p:cNvPr id="17" name="TextBox 12"/>
          <p:cNvSpPr txBox="1">
            <a:spLocks noChangeArrowheads="1"/>
          </p:cNvSpPr>
          <p:nvPr/>
        </p:nvSpPr>
        <p:spPr bwMode="auto">
          <a:xfrm>
            <a:off x="6657607" y="4482189"/>
            <a:ext cx="2117503"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000000"/>
                </a:solidFill>
                <a:latin typeface="Arial"/>
                <a:ea typeface="ＭＳ Ｐゴシック" charset="0"/>
              </a:rPr>
              <a:t>Lysosomes carrying</a:t>
            </a:r>
          </a:p>
          <a:p>
            <a:pPr eaLnBrk="0" hangingPunct="0">
              <a:lnSpc>
                <a:spcPts val="1900"/>
              </a:lnSpc>
            </a:pPr>
            <a:r>
              <a:rPr lang="en-US" sz="1700" b="1" dirty="0" smtClean="0">
                <a:solidFill>
                  <a:srgbClr val="000000"/>
                </a:solidFill>
                <a:latin typeface="Arial"/>
                <a:ea typeface="ＭＳ Ｐゴシック" charset="0"/>
              </a:rPr>
              <a:t>digestive enzymes</a:t>
            </a:r>
          </a:p>
          <a:p>
            <a:pPr eaLnBrk="0" hangingPunct="0">
              <a:lnSpc>
                <a:spcPts val="1900"/>
              </a:lnSpc>
            </a:pPr>
            <a:r>
              <a:rPr lang="en-US" sz="1700" b="1" dirty="0" smtClean="0">
                <a:solidFill>
                  <a:srgbClr val="000000"/>
                </a:solidFill>
                <a:latin typeface="Arial"/>
                <a:ea typeface="ＭＳ Ｐゴシック" charset="0"/>
              </a:rPr>
              <a:t>can fuse with other</a:t>
            </a:r>
          </a:p>
          <a:p>
            <a:pPr eaLnBrk="0" hangingPunct="0">
              <a:lnSpc>
                <a:spcPts val="1900"/>
              </a:lnSpc>
            </a:pPr>
            <a:r>
              <a:rPr lang="en-US" sz="1700" b="1" dirty="0" smtClean="0">
                <a:solidFill>
                  <a:srgbClr val="000000"/>
                </a:solidFill>
                <a:latin typeface="Arial"/>
                <a:ea typeface="ＭＳ Ｐゴシック" charset="0"/>
              </a:rPr>
              <a:t>vesicles.</a:t>
            </a:r>
            <a:endParaRPr lang="en-US" sz="1700" b="1" dirty="0">
              <a:solidFill>
                <a:srgbClr val="000000"/>
              </a:solidFill>
              <a:latin typeface="Arial"/>
              <a:ea typeface="ＭＳ Ｐゴシック" charset="0"/>
            </a:endParaRPr>
          </a:p>
        </p:txBody>
      </p:sp>
      <p:sp>
        <p:nvSpPr>
          <p:cNvPr id="18" name="TextBox 16"/>
          <p:cNvSpPr txBox="1">
            <a:spLocks noChangeArrowheads="1"/>
          </p:cNvSpPr>
          <p:nvPr/>
        </p:nvSpPr>
        <p:spPr bwMode="auto">
          <a:xfrm>
            <a:off x="333801" y="3973395"/>
            <a:ext cx="1104470"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000000"/>
                </a:solidFill>
                <a:latin typeface="Arial"/>
                <a:ea typeface="ＭＳ Ｐゴシック" charset="0"/>
              </a:rPr>
              <a:t>Plasma</a:t>
            </a:r>
          </a:p>
          <a:p>
            <a:pPr eaLnBrk="0" hangingPunct="0">
              <a:lnSpc>
                <a:spcPts val="1900"/>
              </a:lnSpc>
            </a:pPr>
            <a:r>
              <a:rPr lang="en-US" sz="1700" b="1" dirty="0" smtClean="0">
                <a:solidFill>
                  <a:srgbClr val="000000"/>
                </a:solidFill>
                <a:latin typeface="Arial"/>
                <a:ea typeface="ＭＳ Ｐゴシック" charset="0"/>
              </a:rPr>
              <a:t>membrane</a:t>
            </a:r>
            <a:endParaRPr lang="en-US" sz="1700" b="1" dirty="0">
              <a:solidFill>
                <a:srgbClr val="000000"/>
              </a:solidFill>
              <a:latin typeface="Arial"/>
              <a:ea typeface="ＭＳ Ｐゴシック" charset="0"/>
            </a:endParaRPr>
          </a:p>
        </p:txBody>
      </p:sp>
      <p:sp>
        <p:nvSpPr>
          <p:cNvPr id="19" name="TextBox 18"/>
          <p:cNvSpPr txBox="1">
            <a:spLocks noChangeArrowheads="1"/>
          </p:cNvSpPr>
          <p:nvPr/>
        </p:nvSpPr>
        <p:spPr bwMode="auto">
          <a:xfrm>
            <a:off x="333801" y="5090201"/>
            <a:ext cx="1008289"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40"/>
              </a:lnSpc>
            </a:pPr>
            <a:r>
              <a:rPr lang="en-US" sz="1700" b="1" dirty="0" smtClean="0">
                <a:solidFill>
                  <a:srgbClr val="000000"/>
                </a:solidFill>
                <a:latin typeface="Arial"/>
                <a:ea typeface="ＭＳ Ｐゴシック" charset="0"/>
              </a:rPr>
              <a:t>Secretory</a:t>
            </a:r>
          </a:p>
          <a:p>
            <a:pPr eaLnBrk="0" hangingPunct="0">
              <a:lnSpc>
                <a:spcPts val="1940"/>
              </a:lnSpc>
            </a:pPr>
            <a:r>
              <a:rPr lang="en-US" sz="1700" b="1" dirty="0" smtClean="0">
                <a:solidFill>
                  <a:srgbClr val="000000"/>
                </a:solidFill>
                <a:latin typeface="Arial"/>
                <a:ea typeface="ＭＳ Ｐゴシック" charset="0"/>
              </a:rPr>
              <a:t>protein</a:t>
            </a:r>
            <a:endParaRPr lang="en-US" sz="1700" b="1" dirty="0">
              <a:solidFill>
                <a:srgbClr val="000000"/>
              </a:solidFill>
              <a:latin typeface="Arial"/>
              <a:ea typeface="ＭＳ Ｐゴシック" charset="0"/>
            </a:endParaRPr>
          </a:p>
        </p:txBody>
      </p:sp>
      <p:sp>
        <p:nvSpPr>
          <p:cNvPr id="20" name="TextBox 20"/>
          <p:cNvSpPr txBox="1">
            <a:spLocks noChangeArrowheads="1"/>
          </p:cNvSpPr>
          <p:nvPr/>
        </p:nvSpPr>
        <p:spPr bwMode="auto">
          <a:xfrm>
            <a:off x="1608564" y="6070482"/>
            <a:ext cx="2319546"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000000"/>
                </a:solidFill>
                <a:latin typeface="Arial"/>
                <a:ea typeface="ＭＳ Ｐゴシック" charset="0"/>
              </a:rPr>
              <a:t>Some products are</a:t>
            </a:r>
          </a:p>
          <a:p>
            <a:pPr eaLnBrk="0" hangingPunct="0">
              <a:lnSpc>
                <a:spcPts val="1900"/>
              </a:lnSpc>
            </a:pPr>
            <a:r>
              <a:rPr lang="en-US" sz="1700" b="1" dirty="0" smtClean="0">
                <a:solidFill>
                  <a:srgbClr val="000000"/>
                </a:solidFill>
                <a:latin typeface="Arial"/>
                <a:ea typeface="ＭＳ Ｐゴシック" charset="0"/>
              </a:rPr>
              <a:t>secreted from the cell.</a:t>
            </a:r>
            <a:endParaRPr lang="en-US" sz="1700" b="1" dirty="0">
              <a:solidFill>
                <a:srgbClr val="000000"/>
              </a:solidFill>
              <a:latin typeface="Arial"/>
              <a:ea typeface="ＭＳ Ｐゴシック" charset="0"/>
            </a:endParaRPr>
          </a:p>
        </p:txBody>
      </p:sp>
      <p:sp>
        <p:nvSpPr>
          <p:cNvPr id="21" name="TextBox 23"/>
          <p:cNvSpPr txBox="1">
            <a:spLocks noChangeArrowheads="1"/>
          </p:cNvSpPr>
          <p:nvPr/>
        </p:nvSpPr>
        <p:spPr bwMode="auto">
          <a:xfrm>
            <a:off x="4181901" y="6070482"/>
            <a:ext cx="2174441"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900"/>
              </a:lnSpc>
            </a:pPr>
            <a:r>
              <a:rPr lang="en-US" sz="1700" b="1" dirty="0" smtClean="0">
                <a:solidFill>
                  <a:srgbClr val="000000"/>
                </a:solidFill>
                <a:latin typeface="Arial"/>
                <a:ea typeface="ＭＳ Ｐゴシック" charset="0"/>
              </a:rPr>
              <a:t>Vacuoles store some</a:t>
            </a:r>
          </a:p>
          <a:p>
            <a:pPr eaLnBrk="0" hangingPunct="0">
              <a:lnSpc>
                <a:spcPts val="1900"/>
              </a:lnSpc>
            </a:pPr>
            <a:r>
              <a:rPr lang="en-US" sz="1700" b="1" dirty="0" smtClean="0">
                <a:solidFill>
                  <a:srgbClr val="000000"/>
                </a:solidFill>
                <a:latin typeface="Arial"/>
                <a:ea typeface="ＭＳ Ｐゴシック" charset="0"/>
              </a:rPr>
              <a:t>cell products.</a:t>
            </a:r>
            <a:endParaRPr lang="en-US" sz="1700" b="1" dirty="0">
              <a:solidFill>
                <a:srgbClr val="000000"/>
              </a:solidFill>
              <a:latin typeface="Arial"/>
              <a:ea typeface="ＭＳ Ｐゴシック" charset="0"/>
            </a:endParaRPr>
          </a:p>
        </p:txBody>
      </p:sp>
      <p:sp>
        <p:nvSpPr>
          <p:cNvPr id="2" name="Title 1"/>
          <p:cNvSpPr>
            <a:spLocks noGrp="1"/>
          </p:cNvSpPr>
          <p:nvPr>
            <p:ph type="title" idx="4294967295"/>
          </p:nvPr>
        </p:nvSpPr>
        <p:spPr>
          <a:xfrm>
            <a:off x="0" y="0"/>
            <a:ext cx="8229600" cy="301752"/>
          </a:xfrm>
          <a:prstGeom prst="rect">
            <a:avLst/>
          </a:prstGeom>
        </p:spPr>
        <p:txBody>
          <a:bodyPr/>
          <a:lstStyle/>
          <a:p>
            <a:pPr algn="l"/>
            <a:r>
              <a:rPr lang="en-US" sz="1200" kern="1200" dirty="0" smtClean="0">
                <a:solidFill>
                  <a:srgbClr val="000000"/>
                </a:solidFill>
                <a:effectLst/>
                <a:latin typeface="Arial"/>
                <a:ea typeface="ＭＳ Ｐゴシック"/>
                <a:cs typeface="Arial"/>
              </a:rPr>
              <a:t>Figure 4.16</a:t>
            </a:r>
            <a:endParaRPr lang="en-US" dirty="0"/>
          </a:p>
        </p:txBody>
      </p:sp>
    </p:spTree>
    <p:extLst>
      <p:ext uri="{BB962C8B-B14F-4D97-AF65-F5344CB8AC3E}">
        <p14:creationId xmlns:p14="http://schemas.microsoft.com/office/powerpoint/2010/main" val="14933633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595222" y="494831"/>
            <a:ext cx="8338785" cy="958863"/>
          </a:xfrm>
        </p:spPr>
        <p:txBody>
          <a:bodyPr/>
          <a:lstStyle/>
          <a:p>
            <a:r>
              <a:rPr lang="en-US" sz="4000" dirty="0" smtClean="0">
                <a:solidFill>
                  <a:srgbClr val="FF0000"/>
                </a:solidFill>
                <a:latin typeface="Cambria" panose="02040503050406030204" pitchFamily="18" charset="0"/>
              </a:rPr>
              <a:t>Energy Transformations: Chloroplasts and Mitochondria</a:t>
            </a:r>
            <a:endParaRPr lang="en-US" sz="4000" dirty="0">
              <a:solidFill>
                <a:srgbClr val="FF0000"/>
              </a:solidFill>
              <a:latin typeface="Cambria" panose="02040503050406030204" pitchFamily="18" charset="0"/>
            </a:endParaRPr>
          </a:p>
        </p:txBody>
      </p:sp>
      <p:sp>
        <p:nvSpPr>
          <p:cNvPr id="190467" name="Rectangle 3"/>
          <p:cNvSpPr>
            <a:spLocks noGrp="1" noChangeArrowheads="1"/>
          </p:cNvSpPr>
          <p:nvPr>
            <p:ph idx="1"/>
          </p:nvPr>
        </p:nvSpPr>
        <p:spPr>
          <a:xfrm>
            <a:off x="674216" y="2208362"/>
            <a:ext cx="7769442" cy="4020360"/>
          </a:xfrm>
        </p:spPr>
        <p:txBody>
          <a:bodyPr/>
          <a:lstStyle/>
          <a:p>
            <a:r>
              <a:rPr lang="en-US" b="1" dirty="0" smtClean="0">
                <a:latin typeface="Cambria" panose="02040503050406030204" pitchFamily="18" charset="0"/>
              </a:rPr>
              <a:t>A cell converts energy obtained from the environment to forms that the cell can use directly. </a:t>
            </a:r>
          </a:p>
          <a:p>
            <a:r>
              <a:rPr lang="en-US" b="1" dirty="0" smtClean="0">
                <a:latin typeface="Cambria" panose="02040503050406030204" pitchFamily="18" charset="0"/>
              </a:rPr>
              <a:t>Two organelles act as cellular power stations:</a:t>
            </a:r>
          </a:p>
          <a:p>
            <a:pPr marL="971550" lvl="1" indent="-514350">
              <a:buFont typeface="+mj-lt"/>
              <a:buAutoNum type="arabicPeriod"/>
            </a:pPr>
            <a:r>
              <a:rPr lang="en-US" b="1" dirty="0">
                <a:latin typeface="Cambria" panose="02040503050406030204" pitchFamily="18" charset="0"/>
              </a:rPr>
              <a:t>c</a:t>
            </a:r>
            <a:r>
              <a:rPr lang="en-US" b="1" dirty="0" smtClean="0">
                <a:latin typeface="Cambria" panose="02040503050406030204" pitchFamily="18" charset="0"/>
              </a:rPr>
              <a:t>hloroplasts and</a:t>
            </a:r>
          </a:p>
          <a:p>
            <a:pPr marL="971550" lvl="1" indent="-514350">
              <a:buFont typeface="+mj-lt"/>
              <a:buAutoNum type="arabicPeriod"/>
            </a:pPr>
            <a:r>
              <a:rPr lang="en-US" b="1" dirty="0">
                <a:latin typeface="Cambria" panose="02040503050406030204" pitchFamily="18" charset="0"/>
              </a:rPr>
              <a:t>m</a:t>
            </a:r>
            <a:r>
              <a:rPr lang="en-US" b="1" dirty="0" smtClean="0">
                <a:latin typeface="Cambria" panose="02040503050406030204" pitchFamily="18" charset="0"/>
              </a:rPr>
              <a:t>itochondria.</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724619" y="356809"/>
            <a:ext cx="8235268" cy="958863"/>
          </a:xfrm>
        </p:spPr>
        <p:txBody>
          <a:bodyPr/>
          <a:lstStyle/>
          <a:p>
            <a:r>
              <a:rPr lang="en-US" sz="4000" dirty="0" smtClean="0">
                <a:solidFill>
                  <a:srgbClr val="FF0000"/>
                </a:solidFill>
                <a:latin typeface="Cambria" panose="02040503050406030204" pitchFamily="18" charset="0"/>
              </a:rPr>
              <a:t>Chloroplasts</a:t>
            </a:r>
          </a:p>
        </p:txBody>
      </p:sp>
      <p:sp>
        <p:nvSpPr>
          <p:cNvPr id="192515" name="Rectangle 3"/>
          <p:cNvSpPr>
            <a:spLocks noGrp="1" noChangeArrowheads="1"/>
          </p:cNvSpPr>
          <p:nvPr>
            <p:ph idx="1"/>
          </p:nvPr>
        </p:nvSpPr>
        <p:spPr>
          <a:xfrm>
            <a:off x="724619" y="1227909"/>
            <a:ext cx="8105872" cy="4949054"/>
          </a:xfrm>
        </p:spPr>
        <p:txBody>
          <a:bodyPr>
            <a:normAutofit lnSpcReduction="10000"/>
          </a:bodyPr>
          <a:lstStyle/>
          <a:p>
            <a:r>
              <a:rPr lang="en-US" b="1" dirty="0" smtClean="0">
                <a:latin typeface="Cambria" panose="02040503050406030204" pitchFamily="18" charset="0"/>
              </a:rPr>
              <a:t>Most of the living world runs on the energy provided by photosynthesis. </a:t>
            </a:r>
          </a:p>
          <a:p>
            <a:r>
              <a:rPr lang="en-US" b="1" dirty="0" smtClean="0">
                <a:latin typeface="Cambria" panose="02040503050406030204" pitchFamily="18" charset="0"/>
              </a:rPr>
              <a:t>Photosynthesis is the conversion of light energy from the sun to </a:t>
            </a:r>
          </a:p>
          <a:p>
            <a:pPr lvl="1"/>
            <a:r>
              <a:rPr lang="en-US" b="1" dirty="0" smtClean="0">
                <a:latin typeface="Cambria" panose="02040503050406030204" pitchFamily="18" charset="0"/>
              </a:rPr>
              <a:t>the chemical energy of sugar and </a:t>
            </a:r>
          </a:p>
          <a:p>
            <a:pPr lvl="1"/>
            <a:r>
              <a:rPr lang="en-US" b="1" dirty="0" smtClean="0">
                <a:latin typeface="Cambria" panose="02040503050406030204" pitchFamily="18" charset="0"/>
              </a:rPr>
              <a:t>other organic molecules.</a:t>
            </a:r>
          </a:p>
          <a:p>
            <a:r>
              <a:rPr lang="en-US" b="1" dirty="0" smtClean="0">
                <a:solidFill>
                  <a:srgbClr val="FF0000"/>
                </a:solidFill>
                <a:latin typeface="Cambria" panose="02040503050406030204" pitchFamily="18" charset="0"/>
              </a:rPr>
              <a:t>Chloroplasts</a:t>
            </a:r>
            <a:r>
              <a:rPr lang="en-US" b="1" dirty="0" smtClean="0">
                <a:latin typeface="Cambria" panose="02040503050406030204" pitchFamily="18" charset="0"/>
              </a:rPr>
              <a:t> are</a:t>
            </a:r>
          </a:p>
          <a:p>
            <a:pPr lvl="1"/>
            <a:r>
              <a:rPr lang="en-US" b="1" dirty="0" smtClean="0">
                <a:latin typeface="Cambria" panose="02040503050406030204" pitchFamily="18" charset="0"/>
              </a:rPr>
              <a:t>unique to the photosynthetic cells of plants and algae and</a:t>
            </a:r>
          </a:p>
          <a:p>
            <a:pPr lvl="1"/>
            <a:r>
              <a:rPr lang="en-US" b="1" dirty="0" smtClean="0">
                <a:latin typeface="Cambria" panose="02040503050406030204" pitchFamily="18" charset="0"/>
              </a:rPr>
              <a:t>the organelles that perform photosynthesis.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4233" y="293298"/>
            <a:ext cx="8166257" cy="798087"/>
          </a:xfrm>
        </p:spPr>
        <p:txBody>
          <a:bodyPr/>
          <a:lstStyle/>
          <a:p>
            <a:r>
              <a:rPr lang="en-US" sz="4000" dirty="0" smtClean="0">
                <a:solidFill>
                  <a:srgbClr val="FF0000"/>
                </a:solidFill>
                <a:latin typeface="Cambria" panose="02040503050406030204" pitchFamily="18" charset="0"/>
              </a:rPr>
              <a:t>Chloroplasts</a:t>
            </a:r>
            <a:endParaRPr lang="en-US" sz="4000" dirty="0">
              <a:solidFill>
                <a:srgbClr val="FF0000"/>
              </a:solidFill>
              <a:latin typeface="Cambria" panose="02040503050406030204" pitchFamily="18" charset="0"/>
            </a:endParaRPr>
          </a:p>
        </p:txBody>
      </p:sp>
      <p:sp>
        <p:nvSpPr>
          <p:cNvPr id="194562" name="Rectangle 2"/>
          <p:cNvSpPr>
            <a:spLocks noGrp="1" noChangeArrowheads="1"/>
          </p:cNvSpPr>
          <p:nvPr>
            <p:ph idx="1"/>
          </p:nvPr>
        </p:nvSpPr>
        <p:spPr>
          <a:xfrm>
            <a:off x="595223" y="1227908"/>
            <a:ext cx="8235268" cy="5142411"/>
          </a:xfrm>
        </p:spPr>
        <p:txBody>
          <a:bodyPr/>
          <a:lstStyle/>
          <a:p>
            <a:r>
              <a:rPr lang="en-US" b="1" dirty="0" smtClean="0">
                <a:latin typeface="Cambria" panose="02040503050406030204" pitchFamily="18" charset="0"/>
              </a:rPr>
              <a:t>Chloroplasts are divided into compartments by </a:t>
            </a:r>
            <a:r>
              <a:rPr lang="en-US" b="1" dirty="0" smtClean="0">
                <a:solidFill>
                  <a:srgbClr val="FF0000"/>
                </a:solidFill>
                <a:latin typeface="Cambria" panose="02040503050406030204" pitchFamily="18" charset="0"/>
              </a:rPr>
              <a:t>two membranes</a:t>
            </a:r>
            <a:r>
              <a:rPr lang="en-US" b="1" dirty="0" smtClean="0">
                <a:latin typeface="Cambria" panose="02040503050406030204" pitchFamily="18" charset="0"/>
              </a:rPr>
              <a:t>, one inside the other.</a:t>
            </a:r>
          </a:p>
          <a:p>
            <a:pPr lvl="1"/>
            <a:r>
              <a:rPr lang="en-US" b="1" dirty="0" smtClean="0">
                <a:latin typeface="Cambria" panose="02040503050406030204" pitchFamily="18" charset="0"/>
              </a:rPr>
              <a:t>The </a:t>
            </a:r>
            <a:r>
              <a:rPr lang="en-US" b="1" dirty="0" err="1" smtClean="0">
                <a:latin typeface="Cambria" panose="02040503050406030204" pitchFamily="18" charset="0"/>
              </a:rPr>
              <a:t>stroma</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基质</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is a thick fluid found inside the innermost membrane. </a:t>
            </a:r>
          </a:p>
          <a:p>
            <a:pPr lvl="1"/>
            <a:r>
              <a:rPr lang="en-US" b="1" dirty="0" smtClean="0">
                <a:latin typeface="Cambria" panose="02040503050406030204" pitchFamily="18" charset="0"/>
              </a:rPr>
              <a:t>Suspended in that fluid is a network of membrane-enclosed disks and tubes, which form another compartment.</a:t>
            </a:r>
          </a:p>
          <a:p>
            <a:pPr lvl="2"/>
            <a:r>
              <a:rPr lang="en-US" b="1" dirty="0" smtClean="0">
                <a:latin typeface="Cambria" panose="02040503050406030204" pitchFamily="18" charset="0"/>
              </a:rPr>
              <a:t>The disks occur in interconnected stacks called grana</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基粒</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that resemble stacks of poker chips. </a:t>
            </a:r>
          </a:p>
          <a:p>
            <a:pPr lvl="2"/>
            <a:r>
              <a:rPr lang="en-US" b="1" dirty="0" smtClean="0">
                <a:latin typeface="Cambria" panose="02040503050406030204" pitchFamily="18" charset="0"/>
              </a:rPr>
              <a:t>The grana are a chloroplast’s solar power packs, the structures that trap light energy and convert it to chemical energy.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018032" y="640080"/>
            <a:ext cx="7107936" cy="5577840"/>
          </a:xfrm>
          <a:prstGeom prst="rect">
            <a:avLst/>
          </a:prstGeom>
          <a:noFill/>
          <a:ln>
            <a:noFill/>
          </a:ln>
        </p:spPr>
      </p:pic>
      <p:sp>
        <p:nvSpPr>
          <p:cNvPr id="3" name="Freeform 2"/>
          <p:cNvSpPr/>
          <p:nvPr/>
        </p:nvSpPr>
        <p:spPr bwMode="auto">
          <a:xfrm flipH="1" flipV="1">
            <a:off x="2740022" y="2871785"/>
            <a:ext cx="582615" cy="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a:off x="4227507" y="2812255"/>
            <a:ext cx="504035" cy="67865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H="1" flipV="1">
            <a:off x="4227506" y="3488532"/>
            <a:ext cx="306394" cy="71675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flipH="1" flipV="1">
            <a:off x="3508373" y="1130299"/>
            <a:ext cx="476251" cy="68262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flipH="1" flipV="1">
            <a:off x="3508371" y="1130298"/>
            <a:ext cx="809628" cy="68262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TextBox 2"/>
          <p:cNvSpPr txBox="1">
            <a:spLocks noChangeArrowheads="1"/>
          </p:cNvSpPr>
          <p:nvPr/>
        </p:nvSpPr>
        <p:spPr bwMode="auto">
          <a:xfrm>
            <a:off x="1805780" y="650078"/>
            <a:ext cx="1679947"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2000"/>
              </a:lnSpc>
            </a:pPr>
            <a:r>
              <a:rPr lang="en-US" sz="1800" b="1" dirty="0" smtClean="0">
                <a:solidFill>
                  <a:srgbClr val="000000"/>
                </a:solidFill>
                <a:latin typeface="Arial"/>
                <a:ea typeface="ＭＳ Ｐゴシック" charset="0"/>
              </a:rPr>
              <a:t>Inner and outer</a:t>
            </a:r>
          </a:p>
          <a:p>
            <a:pPr algn="r" eaLnBrk="0" hangingPunct="0">
              <a:lnSpc>
                <a:spcPts val="2000"/>
              </a:lnSpc>
            </a:pPr>
            <a:r>
              <a:rPr lang="en-US" sz="1800" b="1" dirty="0" smtClean="0">
                <a:solidFill>
                  <a:srgbClr val="000000"/>
                </a:solidFill>
                <a:latin typeface="Arial"/>
                <a:ea typeface="ＭＳ Ｐゴシック" charset="0"/>
              </a:rPr>
              <a:t>membranes</a:t>
            </a:r>
            <a:endParaRPr lang="en-US" sz="1800" b="1" dirty="0">
              <a:solidFill>
                <a:srgbClr val="000000"/>
              </a:solidFill>
              <a:latin typeface="Arial"/>
              <a:ea typeface="ＭＳ Ｐゴシック" charset="0"/>
            </a:endParaRPr>
          </a:p>
        </p:txBody>
      </p:sp>
      <p:sp>
        <p:nvSpPr>
          <p:cNvPr id="10" name="TextBox 4"/>
          <p:cNvSpPr txBox="1">
            <a:spLocks noChangeArrowheads="1"/>
          </p:cNvSpPr>
          <p:nvPr/>
        </p:nvSpPr>
        <p:spPr bwMode="auto">
          <a:xfrm>
            <a:off x="1037180" y="2734466"/>
            <a:ext cx="1667123"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2000"/>
              </a:lnSpc>
            </a:pPr>
            <a:r>
              <a:rPr lang="en-US" sz="1800" b="1" dirty="0" smtClean="0">
                <a:solidFill>
                  <a:srgbClr val="000000"/>
                </a:solidFill>
                <a:latin typeface="Arial"/>
                <a:ea typeface="ＭＳ Ｐゴシック" charset="0"/>
              </a:rPr>
              <a:t>Space between</a:t>
            </a:r>
          </a:p>
          <a:p>
            <a:pPr algn="r" eaLnBrk="0" hangingPunct="0">
              <a:lnSpc>
                <a:spcPts val="2000"/>
              </a:lnSpc>
            </a:pPr>
            <a:r>
              <a:rPr lang="en-US" sz="1800" b="1" dirty="0" smtClean="0">
                <a:solidFill>
                  <a:srgbClr val="000000"/>
                </a:solidFill>
                <a:latin typeface="Arial"/>
                <a:ea typeface="ＭＳ Ｐゴシック" charset="0"/>
              </a:rPr>
              <a:t>membranes</a:t>
            </a:r>
            <a:endParaRPr lang="en-US" sz="1800" b="1" dirty="0">
              <a:solidFill>
                <a:srgbClr val="000000"/>
              </a:solidFill>
              <a:latin typeface="Arial"/>
              <a:ea typeface="ＭＳ Ｐゴシック" charset="0"/>
            </a:endParaRPr>
          </a:p>
        </p:txBody>
      </p:sp>
      <p:sp>
        <p:nvSpPr>
          <p:cNvPr id="11" name="TextBox 6"/>
          <p:cNvSpPr txBox="1">
            <a:spLocks noChangeArrowheads="1"/>
          </p:cNvSpPr>
          <p:nvPr/>
        </p:nvSpPr>
        <p:spPr bwMode="auto">
          <a:xfrm>
            <a:off x="2498722" y="3362323"/>
            <a:ext cx="1692771"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smtClean="0">
                <a:solidFill>
                  <a:srgbClr val="000000"/>
                </a:solidFill>
                <a:latin typeface="Arial"/>
                <a:ea typeface="ＭＳ Ｐゴシック" charset="0"/>
              </a:rPr>
              <a:t>Stroma (fluid in</a:t>
            </a:r>
          </a:p>
          <a:p>
            <a:pPr eaLnBrk="0" hangingPunct="0">
              <a:lnSpc>
                <a:spcPts val="2000"/>
              </a:lnSpc>
            </a:pPr>
            <a:r>
              <a:rPr lang="en-US" sz="1800" b="1" dirty="0" smtClean="0">
                <a:solidFill>
                  <a:srgbClr val="000000"/>
                </a:solidFill>
                <a:latin typeface="Arial"/>
                <a:ea typeface="ＭＳ Ｐゴシック" charset="0"/>
              </a:rPr>
              <a:t>chloroplast)</a:t>
            </a:r>
            <a:endParaRPr lang="en-US" sz="1800" b="1" dirty="0">
              <a:solidFill>
                <a:srgbClr val="000000"/>
              </a:solidFill>
              <a:latin typeface="Arial"/>
              <a:ea typeface="ＭＳ Ｐゴシック" charset="0"/>
            </a:endParaRPr>
          </a:p>
        </p:txBody>
      </p:sp>
      <p:sp>
        <p:nvSpPr>
          <p:cNvPr id="12" name="TextBox 8"/>
          <p:cNvSpPr txBox="1">
            <a:spLocks noChangeArrowheads="1"/>
          </p:cNvSpPr>
          <p:nvPr/>
        </p:nvSpPr>
        <p:spPr bwMode="auto">
          <a:xfrm>
            <a:off x="7213597" y="3321844"/>
            <a:ext cx="884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Granum</a:t>
            </a:r>
          </a:p>
        </p:txBody>
      </p:sp>
      <p:sp>
        <p:nvSpPr>
          <p:cNvPr id="13" name="TextBox 12"/>
          <p:cNvSpPr txBox="1"/>
          <p:nvPr/>
        </p:nvSpPr>
        <p:spPr>
          <a:xfrm>
            <a:off x="6608844" y="5779097"/>
            <a:ext cx="215444" cy="378309"/>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TEM</a:t>
            </a:r>
          </a:p>
        </p:txBody>
      </p:sp>
      <p:sp>
        <p:nvSpPr>
          <p:cNvPr id="18" name="Freeform 17"/>
          <p:cNvSpPr/>
          <p:nvPr/>
        </p:nvSpPr>
        <p:spPr bwMode="auto">
          <a:xfrm rot="5400000">
            <a:off x="6294030" y="2272121"/>
            <a:ext cx="749049" cy="21166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20" name="Freeform 19"/>
          <p:cNvSpPr/>
          <p:nvPr/>
        </p:nvSpPr>
        <p:spPr>
          <a:xfrm>
            <a:off x="6356350" y="2381250"/>
            <a:ext cx="603250" cy="2273300"/>
          </a:xfrm>
          <a:custGeom>
            <a:avLst/>
            <a:gdLst>
              <a:gd name="connsiteX0" fmla="*/ 425450 w 603250"/>
              <a:gd name="connsiteY0" fmla="*/ 6350 h 2273300"/>
              <a:gd name="connsiteX1" fmla="*/ 603250 w 603250"/>
              <a:gd name="connsiteY1" fmla="*/ 0 h 2273300"/>
              <a:gd name="connsiteX2" fmla="*/ 603250 w 603250"/>
              <a:gd name="connsiteY2" fmla="*/ 2273300 h 2273300"/>
              <a:gd name="connsiteX3" fmla="*/ 0 w 603250"/>
              <a:gd name="connsiteY3" fmla="*/ 2273300 h 2273300"/>
              <a:gd name="connsiteX0" fmla="*/ 413544 w 603250"/>
              <a:gd name="connsiteY0" fmla="*/ 6350 h 2273300"/>
              <a:gd name="connsiteX1" fmla="*/ 603250 w 603250"/>
              <a:gd name="connsiteY1" fmla="*/ 0 h 2273300"/>
              <a:gd name="connsiteX2" fmla="*/ 603250 w 603250"/>
              <a:gd name="connsiteY2" fmla="*/ 2273300 h 2273300"/>
              <a:gd name="connsiteX3" fmla="*/ 0 w 603250"/>
              <a:gd name="connsiteY3" fmla="*/ 2273300 h 2273300"/>
              <a:gd name="connsiteX0" fmla="*/ 404019 w 603250"/>
              <a:gd name="connsiteY0" fmla="*/ 1587 h 2273300"/>
              <a:gd name="connsiteX1" fmla="*/ 603250 w 603250"/>
              <a:gd name="connsiteY1" fmla="*/ 0 h 2273300"/>
              <a:gd name="connsiteX2" fmla="*/ 603250 w 603250"/>
              <a:gd name="connsiteY2" fmla="*/ 2273300 h 2273300"/>
              <a:gd name="connsiteX3" fmla="*/ 0 w 603250"/>
              <a:gd name="connsiteY3" fmla="*/ 2273300 h 2273300"/>
              <a:gd name="connsiteX0" fmla="*/ 423069 w 603250"/>
              <a:gd name="connsiteY0" fmla="*/ 1587 h 2273300"/>
              <a:gd name="connsiteX1" fmla="*/ 603250 w 603250"/>
              <a:gd name="connsiteY1" fmla="*/ 0 h 2273300"/>
              <a:gd name="connsiteX2" fmla="*/ 603250 w 603250"/>
              <a:gd name="connsiteY2" fmla="*/ 2273300 h 2273300"/>
              <a:gd name="connsiteX3" fmla="*/ 0 w 603250"/>
              <a:gd name="connsiteY3" fmla="*/ 2273300 h 2273300"/>
            </a:gdLst>
            <a:ahLst/>
            <a:cxnLst>
              <a:cxn ang="0">
                <a:pos x="connsiteX0" y="connsiteY0"/>
              </a:cxn>
              <a:cxn ang="0">
                <a:pos x="connsiteX1" y="connsiteY1"/>
              </a:cxn>
              <a:cxn ang="0">
                <a:pos x="connsiteX2" y="connsiteY2"/>
              </a:cxn>
              <a:cxn ang="0">
                <a:pos x="connsiteX3" y="connsiteY3"/>
              </a:cxn>
            </a:cxnLst>
            <a:rect l="l" t="t" r="r" b="b"/>
            <a:pathLst>
              <a:path w="603250" h="2273300">
                <a:moveTo>
                  <a:pt x="423069" y="1587"/>
                </a:moveTo>
                <a:lnTo>
                  <a:pt x="603250" y="0"/>
                </a:lnTo>
                <a:lnTo>
                  <a:pt x="603250" y="2273300"/>
                </a:lnTo>
                <a:lnTo>
                  <a:pt x="0" y="2273300"/>
                </a:lnTo>
              </a:path>
            </a:pathLst>
          </a:custGeom>
          <a:ln w="12700">
            <a:solidFill>
              <a:schemeClr val="tx1"/>
            </a:solidFill>
            <a:miter lim="800000"/>
          </a:ln>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Times" pitchFamily="84" charset="0"/>
              <a:ea typeface="ＭＳ Ｐゴシック" charset="0"/>
            </a:endParaRPr>
          </a:p>
        </p:txBody>
      </p:sp>
      <p:sp>
        <p:nvSpPr>
          <p:cNvPr id="21" name="Freeform 20"/>
          <p:cNvSpPr/>
          <p:nvPr/>
        </p:nvSpPr>
        <p:spPr bwMode="auto">
          <a:xfrm rot="5400000">
            <a:off x="6171667" y="4556662"/>
            <a:ext cx="177799" cy="189435"/>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22" name="Freeform 21"/>
          <p:cNvSpPr/>
          <p:nvPr/>
        </p:nvSpPr>
        <p:spPr>
          <a:xfrm>
            <a:off x="6958013" y="3464719"/>
            <a:ext cx="192881" cy="0"/>
          </a:xfrm>
          <a:custGeom>
            <a:avLst/>
            <a:gdLst>
              <a:gd name="connsiteX0" fmla="*/ 0 w 192881"/>
              <a:gd name="connsiteY0" fmla="*/ 0 h 0"/>
              <a:gd name="connsiteX1" fmla="*/ 192881 w 192881"/>
              <a:gd name="connsiteY1" fmla="*/ 0 h 0"/>
            </a:gdLst>
            <a:ahLst/>
            <a:cxnLst>
              <a:cxn ang="0">
                <a:pos x="connsiteX0" y="connsiteY0"/>
              </a:cxn>
              <a:cxn ang="0">
                <a:pos x="connsiteX1" y="connsiteY1"/>
              </a:cxn>
            </a:cxnLst>
            <a:rect l="l" t="t" r="r" b="b"/>
            <a:pathLst>
              <a:path w="192881">
                <a:moveTo>
                  <a:pt x="0" y="0"/>
                </a:moveTo>
                <a:lnTo>
                  <a:pt x="192881" y="0"/>
                </a:lnTo>
              </a:path>
            </a:pathLst>
          </a:custGeom>
          <a:ln w="12700">
            <a:solidFill>
              <a:schemeClr val="tx1"/>
            </a:solidFill>
            <a:miter lim="800000"/>
          </a:ln>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 name="Title 1"/>
          <p:cNvSpPr>
            <a:spLocks noGrp="1"/>
          </p:cNvSpPr>
          <p:nvPr>
            <p:ph type="title" idx="4294967295"/>
          </p:nvPr>
        </p:nvSpPr>
        <p:spPr>
          <a:xfrm>
            <a:off x="0" y="0"/>
            <a:ext cx="8229600" cy="301752"/>
          </a:xfrm>
          <a:prstGeom prst="rect">
            <a:avLst/>
          </a:prstGeom>
        </p:spPr>
        <p:txBody>
          <a:bodyPr/>
          <a:lstStyle/>
          <a:p>
            <a:pPr algn="l"/>
            <a:r>
              <a:rPr lang="en-US" sz="1200" kern="1200" dirty="0" smtClean="0">
                <a:solidFill>
                  <a:srgbClr val="000000"/>
                </a:solidFill>
                <a:effectLst/>
                <a:latin typeface="Arial"/>
                <a:ea typeface="ＭＳ Ｐゴシック"/>
                <a:cs typeface="Arial"/>
              </a:rPr>
              <a:t>Figure 4.17</a:t>
            </a:r>
            <a:endParaRPr lang="en-US" dirty="0"/>
          </a:p>
        </p:txBody>
      </p:sp>
      <p:sp>
        <p:nvSpPr>
          <p:cNvPr id="19" name="Freeform 18"/>
          <p:cNvSpPr/>
          <p:nvPr/>
        </p:nvSpPr>
        <p:spPr bwMode="auto">
          <a:xfrm rot="5400000">
            <a:off x="6181177" y="4556646"/>
            <a:ext cx="177799" cy="189435"/>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Tree>
    <p:extLst>
      <p:ext uri="{BB962C8B-B14F-4D97-AF65-F5344CB8AC3E}">
        <p14:creationId xmlns:p14="http://schemas.microsoft.com/office/powerpoint/2010/main" val="38643033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629727" y="396815"/>
            <a:ext cx="8200764" cy="694570"/>
          </a:xfrm>
        </p:spPr>
        <p:txBody>
          <a:bodyPr/>
          <a:lstStyle/>
          <a:p>
            <a:r>
              <a:rPr lang="en-US" sz="4000" dirty="0" smtClean="0">
                <a:solidFill>
                  <a:srgbClr val="FF0000"/>
                </a:solidFill>
                <a:latin typeface="Cambria" panose="02040503050406030204" pitchFamily="18" charset="0"/>
              </a:rPr>
              <a:t>Mitochondria</a:t>
            </a:r>
          </a:p>
        </p:txBody>
      </p:sp>
      <p:sp>
        <p:nvSpPr>
          <p:cNvPr id="202755" name="Rectangle 3"/>
          <p:cNvSpPr>
            <a:spLocks noGrp="1" noChangeArrowheads="1"/>
          </p:cNvSpPr>
          <p:nvPr>
            <p:ph idx="1"/>
          </p:nvPr>
        </p:nvSpPr>
        <p:spPr>
          <a:xfrm>
            <a:off x="629727" y="1227909"/>
            <a:ext cx="8200763" cy="4949054"/>
          </a:xfrm>
        </p:spPr>
        <p:txBody>
          <a:bodyPr/>
          <a:lstStyle/>
          <a:p>
            <a:r>
              <a:rPr lang="en-US" b="1" dirty="0" smtClean="0">
                <a:latin typeface="Cambria" panose="02040503050406030204" pitchFamily="18" charset="0"/>
              </a:rPr>
              <a:t>Mitochondria</a:t>
            </a:r>
          </a:p>
          <a:p>
            <a:pPr lvl="1"/>
            <a:r>
              <a:rPr lang="en-US" b="1" dirty="0" smtClean="0">
                <a:latin typeface="Cambria" panose="02040503050406030204" pitchFamily="18" charset="0"/>
              </a:rPr>
              <a:t>are found in almost all eukaryotic cells, </a:t>
            </a:r>
          </a:p>
          <a:p>
            <a:pPr lvl="1"/>
            <a:r>
              <a:rPr lang="en-US" b="1" dirty="0" smtClean="0">
                <a:latin typeface="Cambria" panose="02040503050406030204" pitchFamily="18" charset="0"/>
              </a:rPr>
              <a:t>are the organelles in which cellular respiration</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呼吸作用</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takes place, and</a:t>
            </a:r>
          </a:p>
          <a:p>
            <a:pPr lvl="1"/>
            <a:r>
              <a:rPr lang="en-US" b="1" dirty="0" smtClean="0">
                <a:latin typeface="Cambria" panose="02040503050406030204" pitchFamily="18" charset="0"/>
              </a:rPr>
              <a:t>produce ATP from the energy of food molecules.</a:t>
            </a:r>
          </a:p>
          <a:p>
            <a:r>
              <a:rPr lang="en-US" b="1" dirty="0" smtClean="0">
                <a:latin typeface="Cambria" panose="02040503050406030204" pitchFamily="18" charset="0"/>
              </a:rPr>
              <a:t>Cells use molecules of ATP as the direct energy source for most of their work.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48213" y="486056"/>
            <a:ext cx="7821447" cy="574844"/>
          </a:xfrm>
        </p:spPr>
        <p:txBody>
          <a:bodyPr/>
          <a:lstStyle/>
          <a:p>
            <a:r>
              <a:rPr lang="en-US" sz="4000" dirty="0" smtClean="0">
                <a:solidFill>
                  <a:srgbClr val="FF0000"/>
                </a:solidFill>
                <a:latin typeface="Cambria" panose="02040503050406030204" pitchFamily="18" charset="0"/>
              </a:rPr>
              <a:t>The Microscopic World of Cells</a:t>
            </a:r>
          </a:p>
        </p:txBody>
      </p:sp>
      <p:sp>
        <p:nvSpPr>
          <p:cNvPr id="26627" name="Rectangle 3"/>
          <p:cNvSpPr>
            <a:spLocks noGrp="1" noChangeArrowheads="1"/>
          </p:cNvSpPr>
          <p:nvPr>
            <p:ph idx="1"/>
          </p:nvPr>
        </p:nvSpPr>
        <p:spPr>
          <a:xfrm>
            <a:off x="648212" y="1526875"/>
            <a:ext cx="8400253" cy="4650088"/>
          </a:xfrm>
        </p:spPr>
        <p:txBody>
          <a:bodyPr/>
          <a:lstStyle/>
          <a:p>
            <a:r>
              <a:rPr lang="en-US" b="1" dirty="0" smtClean="0">
                <a:latin typeface="Cambria" panose="02040503050406030204" pitchFamily="18" charset="0"/>
              </a:rPr>
              <a:t>Organisms are either</a:t>
            </a:r>
          </a:p>
          <a:p>
            <a:pPr lvl="1"/>
            <a:r>
              <a:rPr lang="en-US" b="1" dirty="0" smtClean="0">
                <a:solidFill>
                  <a:srgbClr val="FF0000"/>
                </a:solidFill>
                <a:latin typeface="Cambria" panose="02040503050406030204" pitchFamily="18" charset="0"/>
              </a:rPr>
              <a:t>single-celled</a:t>
            </a:r>
            <a:r>
              <a:rPr lang="en-US" b="1" dirty="0" smtClean="0">
                <a:latin typeface="Cambria" panose="02040503050406030204" pitchFamily="18" charset="0"/>
              </a:rPr>
              <a:t>, such as most prokaryotes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原核生物</a:t>
            </a:r>
            <a:r>
              <a:rPr lang="en-US" b="1" dirty="0" smtClean="0">
                <a:latin typeface="Cambria" panose="02040503050406030204" pitchFamily="18" charset="0"/>
              </a:rPr>
              <a:t>） and </a:t>
            </a:r>
            <a:r>
              <a:rPr lang="en-US" b="1" dirty="0" err="1" smtClean="0">
                <a:latin typeface="Cambria" panose="02040503050406030204" pitchFamily="18" charset="0"/>
              </a:rPr>
              <a:t>protists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原生生物</a:t>
            </a:r>
            <a:r>
              <a:rPr lang="en-US" sz="2000" b="1" dirty="0" smtClean="0">
                <a:latin typeface="楷体" panose="02010609060101010101" pitchFamily="49" charset="-122"/>
                <a:ea typeface="楷体" panose="02010609060101010101" pitchFamily="49" charset="-122"/>
              </a:rPr>
              <a:t>） </a:t>
            </a:r>
            <a:r>
              <a:rPr lang="en-US" b="1" dirty="0" smtClean="0">
                <a:latin typeface="Cambria" panose="02040503050406030204" pitchFamily="18" charset="0"/>
              </a:rPr>
              <a:t>or</a:t>
            </a:r>
          </a:p>
          <a:p>
            <a:pPr lvl="1"/>
            <a:r>
              <a:rPr lang="en-US" b="1" dirty="0" err="1" smtClean="0">
                <a:solidFill>
                  <a:srgbClr val="FF0000"/>
                </a:solidFill>
                <a:latin typeface="Cambria" panose="02040503050406030204" pitchFamily="18" charset="0"/>
              </a:rPr>
              <a:t>multicelled</a:t>
            </a:r>
            <a:r>
              <a:rPr lang="en-US" b="1" dirty="0" smtClean="0">
                <a:latin typeface="Cambria" panose="02040503050406030204" pitchFamily="18" charset="0"/>
              </a:rPr>
              <a:t>, such as</a:t>
            </a:r>
          </a:p>
          <a:p>
            <a:pPr lvl="2"/>
            <a:r>
              <a:rPr lang="en-US" sz="3600" b="1" dirty="0" smtClean="0">
                <a:latin typeface="Cambria" panose="02040503050406030204" pitchFamily="18" charset="0"/>
              </a:rPr>
              <a:t>plants,</a:t>
            </a:r>
          </a:p>
          <a:p>
            <a:pPr lvl="2"/>
            <a:r>
              <a:rPr lang="en-US" sz="3600" b="1" dirty="0" smtClean="0">
                <a:latin typeface="Cambria" panose="02040503050406030204" pitchFamily="18" charset="0"/>
              </a:rPr>
              <a:t>animals, and</a:t>
            </a:r>
          </a:p>
          <a:p>
            <a:pPr lvl="2"/>
            <a:r>
              <a:rPr lang="en-US" sz="3600" b="1" dirty="0" smtClean="0">
                <a:latin typeface="Cambria" panose="02040503050406030204" pitchFamily="18" charset="0"/>
              </a:rPr>
              <a:t>most fungi</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真菌</a:t>
            </a:r>
            <a:r>
              <a:rPr lang="en-US" sz="2000" b="1" dirty="0" smtClean="0">
                <a:latin typeface="楷体" panose="02010609060101010101" pitchFamily="49" charset="-122"/>
                <a:ea typeface="楷体" panose="02010609060101010101" pitchFamily="49" charset="-122"/>
              </a:rPr>
              <a:t>）</a:t>
            </a:r>
            <a:r>
              <a:rPr lang="en-US" sz="3600" b="1" dirty="0" smtClean="0">
                <a:latin typeface="Cambria" panose="02040503050406030204" pitchFamily="18" charset="0"/>
              </a:rPr>
              <a:t>.</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981" y="382688"/>
            <a:ext cx="8183510" cy="958863"/>
          </a:xfrm>
        </p:spPr>
        <p:txBody>
          <a:bodyPr/>
          <a:lstStyle/>
          <a:p>
            <a:r>
              <a:rPr lang="en-US" sz="4000" dirty="0">
                <a:solidFill>
                  <a:srgbClr val="FF0000"/>
                </a:solidFill>
                <a:latin typeface="Cambria" panose="02040503050406030204" pitchFamily="18" charset="0"/>
              </a:rPr>
              <a:t>Mitochondria</a:t>
            </a:r>
          </a:p>
        </p:txBody>
      </p:sp>
      <p:sp>
        <p:nvSpPr>
          <p:cNvPr id="204802" name="Rectangle 2"/>
          <p:cNvSpPr>
            <a:spLocks noGrp="1" noChangeArrowheads="1"/>
          </p:cNvSpPr>
          <p:nvPr>
            <p:ph idx="1"/>
          </p:nvPr>
        </p:nvSpPr>
        <p:spPr>
          <a:xfrm>
            <a:off x="646981" y="1227909"/>
            <a:ext cx="8183510" cy="4949054"/>
          </a:xfrm>
        </p:spPr>
        <p:txBody>
          <a:bodyPr>
            <a:normAutofit fontScale="92500"/>
          </a:bodyPr>
          <a:lstStyle/>
          <a:p>
            <a:r>
              <a:rPr lang="en-US" b="1" dirty="0" smtClean="0">
                <a:latin typeface="Cambria" panose="02040503050406030204" pitchFamily="18" charset="0"/>
              </a:rPr>
              <a:t>An envelope of two membranes encloses the mitochondrion, and the inner membrane encloses a thick fluid called the mitochondrial matrix</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基质</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a:t>
            </a:r>
          </a:p>
          <a:p>
            <a:r>
              <a:rPr lang="en-US" b="1" dirty="0" smtClean="0">
                <a:latin typeface="Cambria" panose="02040503050406030204" pitchFamily="18" charset="0"/>
              </a:rPr>
              <a:t>The inner membrane of the envelope has numerous </a:t>
            </a:r>
            <a:r>
              <a:rPr lang="en-US" b="1" dirty="0" err="1" smtClean="0">
                <a:latin typeface="Cambria" panose="02040503050406030204" pitchFamily="18" charset="0"/>
              </a:rPr>
              <a:t>infoldings</a:t>
            </a:r>
            <a:r>
              <a:rPr lang="en-US" b="1" dirty="0" smtClean="0">
                <a:latin typeface="Cambria" panose="02040503050406030204" pitchFamily="18" charset="0"/>
              </a:rPr>
              <a:t> called </a:t>
            </a:r>
            <a:r>
              <a:rPr lang="en-US" b="1" dirty="0" smtClean="0">
                <a:solidFill>
                  <a:srgbClr val="FF0000"/>
                </a:solidFill>
                <a:latin typeface="Cambria" panose="02040503050406030204" pitchFamily="18" charset="0"/>
              </a:rPr>
              <a:t>cristae</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脊</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t>
            </a:r>
          </a:p>
          <a:p>
            <a:r>
              <a:rPr lang="en-US" b="1" dirty="0" smtClean="0">
                <a:latin typeface="Cambria" panose="02040503050406030204" pitchFamily="18" charset="0"/>
              </a:rPr>
              <a:t>The folded surface of the membrane</a:t>
            </a:r>
          </a:p>
          <a:p>
            <a:pPr lvl="1"/>
            <a:r>
              <a:rPr lang="en-US" b="1" dirty="0" smtClean="0">
                <a:latin typeface="Cambria" panose="02040503050406030204" pitchFamily="18" charset="0"/>
              </a:rPr>
              <a:t>includes many of the enzymes and other molecules that function in cellular respiration and </a:t>
            </a:r>
          </a:p>
          <a:p>
            <a:pPr lvl="1"/>
            <a:r>
              <a:rPr lang="en-US" b="1" dirty="0" smtClean="0">
                <a:latin typeface="Cambria" panose="02040503050406030204" pitchFamily="18" charset="0"/>
              </a:rPr>
              <a:t>creates a greater area for the chemical reactions of cellular respiration.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819912"/>
            <a:ext cx="8546592" cy="5218176"/>
          </a:xfrm>
          <a:prstGeom prst="rect">
            <a:avLst/>
          </a:prstGeom>
          <a:noFill/>
          <a:ln>
            <a:noFill/>
          </a:ln>
        </p:spPr>
      </p:pic>
      <p:sp>
        <p:nvSpPr>
          <p:cNvPr id="7" name="Freeform 6"/>
          <p:cNvSpPr/>
          <p:nvPr/>
        </p:nvSpPr>
        <p:spPr bwMode="auto">
          <a:xfrm>
            <a:off x="2498725" y="2828130"/>
            <a:ext cx="676275" cy="26908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a:off x="1640681" y="3968751"/>
            <a:ext cx="1400174" cy="26669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Freeform 8"/>
          <p:cNvSpPr/>
          <p:nvPr/>
        </p:nvSpPr>
        <p:spPr bwMode="auto">
          <a:xfrm>
            <a:off x="1412080" y="4235438"/>
            <a:ext cx="1628775" cy="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0" name="Freeform 9"/>
          <p:cNvSpPr/>
          <p:nvPr/>
        </p:nvSpPr>
        <p:spPr bwMode="auto">
          <a:xfrm>
            <a:off x="1917706" y="4534694"/>
            <a:ext cx="1223163" cy="29924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Freeform 10"/>
          <p:cNvSpPr/>
          <p:nvPr/>
        </p:nvSpPr>
        <p:spPr bwMode="auto">
          <a:xfrm>
            <a:off x="1917706" y="4925218"/>
            <a:ext cx="754057" cy="344487"/>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5" name="Freeform 14"/>
          <p:cNvSpPr/>
          <p:nvPr/>
        </p:nvSpPr>
        <p:spPr bwMode="auto">
          <a:xfrm flipV="1">
            <a:off x="3464718" y="1193005"/>
            <a:ext cx="694944" cy="135731"/>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6" name="TextBox 2"/>
          <p:cNvSpPr txBox="1">
            <a:spLocks noChangeArrowheads="1"/>
          </p:cNvSpPr>
          <p:nvPr/>
        </p:nvSpPr>
        <p:spPr bwMode="auto">
          <a:xfrm>
            <a:off x="3940882" y="1069592"/>
            <a:ext cx="1166986"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smtClean="0">
                <a:solidFill>
                  <a:srgbClr val="000000"/>
                </a:solidFill>
                <a:latin typeface="Arial"/>
                <a:ea typeface="ＭＳ Ｐゴシック" charset="0"/>
              </a:rPr>
              <a:t>Outer</a:t>
            </a:r>
          </a:p>
          <a:p>
            <a:pPr algn="ctr" eaLnBrk="0" hangingPunct="0">
              <a:lnSpc>
                <a:spcPts val="2000"/>
              </a:lnSpc>
            </a:pPr>
            <a:r>
              <a:rPr lang="en-US" sz="1800" b="1" dirty="0" smtClean="0">
                <a:solidFill>
                  <a:srgbClr val="000000"/>
                </a:solidFill>
                <a:latin typeface="Arial"/>
                <a:ea typeface="ＭＳ Ｐゴシック" charset="0"/>
              </a:rPr>
              <a:t>membrane</a:t>
            </a:r>
            <a:endParaRPr lang="en-US" sz="1800" b="1" dirty="0">
              <a:solidFill>
                <a:srgbClr val="000000"/>
              </a:solidFill>
              <a:latin typeface="Arial"/>
              <a:ea typeface="ＭＳ Ｐゴシック" charset="0"/>
            </a:endParaRPr>
          </a:p>
        </p:txBody>
      </p:sp>
      <p:sp>
        <p:nvSpPr>
          <p:cNvPr id="17" name="TextBox 4"/>
          <p:cNvSpPr txBox="1">
            <a:spLocks noChangeArrowheads="1"/>
          </p:cNvSpPr>
          <p:nvPr/>
        </p:nvSpPr>
        <p:spPr bwMode="auto">
          <a:xfrm>
            <a:off x="2935993" y="2969835"/>
            <a:ext cx="116698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800" b="1" dirty="0" smtClean="0">
                <a:solidFill>
                  <a:srgbClr val="000000"/>
                </a:solidFill>
                <a:latin typeface="Arial"/>
                <a:ea typeface="ＭＳ Ｐゴシック" charset="0"/>
              </a:rPr>
              <a:t>Inner</a:t>
            </a:r>
          </a:p>
          <a:p>
            <a:pPr algn="ctr" eaLnBrk="0" hangingPunct="0"/>
            <a:r>
              <a:rPr lang="en-US" sz="1800" b="1" dirty="0" smtClean="0">
                <a:solidFill>
                  <a:srgbClr val="000000"/>
                </a:solidFill>
                <a:latin typeface="Arial"/>
                <a:ea typeface="ＭＳ Ｐゴシック" charset="0"/>
              </a:rPr>
              <a:t>membrane</a:t>
            </a:r>
            <a:endParaRPr lang="en-US" sz="1800" b="1" dirty="0">
              <a:solidFill>
                <a:srgbClr val="000000"/>
              </a:solidFill>
              <a:latin typeface="Arial"/>
              <a:ea typeface="ＭＳ Ｐゴシック" charset="0"/>
            </a:endParaRPr>
          </a:p>
        </p:txBody>
      </p:sp>
      <p:sp>
        <p:nvSpPr>
          <p:cNvPr id="18" name="TextBox 6"/>
          <p:cNvSpPr txBox="1">
            <a:spLocks noChangeArrowheads="1"/>
          </p:cNvSpPr>
          <p:nvPr/>
        </p:nvSpPr>
        <p:spPr bwMode="auto">
          <a:xfrm>
            <a:off x="3108209" y="4086638"/>
            <a:ext cx="7822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Cristae</a:t>
            </a:r>
          </a:p>
        </p:txBody>
      </p:sp>
      <p:sp>
        <p:nvSpPr>
          <p:cNvPr id="19" name="TextBox 7"/>
          <p:cNvSpPr txBox="1">
            <a:spLocks noChangeArrowheads="1"/>
          </p:cNvSpPr>
          <p:nvPr/>
        </p:nvSpPr>
        <p:spPr bwMode="auto">
          <a:xfrm>
            <a:off x="3189286" y="4697819"/>
            <a:ext cx="6796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Matrix</a:t>
            </a:r>
          </a:p>
        </p:txBody>
      </p:sp>
      <p:sp>
        <p:nvSpPr>
          <p:cNvPr id="20" name="TextBox 8"/>
          <p:cNvSpPr txBox="1">
            <a:spLocks noChangeArrowheads="1"/>
          </p:cNvSpPr>
          <p:nvPr/>
        </p:nvSpPr>
        <p:spPr bwMode="auto">
          <a:xfrm>
            <a:off x="2701810" y="5165344"/>
            <a:ext cx="1667123"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50"/>
              </a:lnSpc>
            </a:pPr>
            <a:r>
              <a:rPr lang="en-US" sz="1800" b="1" dirty="0" smtClean="0">
                <a:solidFill>
                  <a:srgbClr val="000000"/>
                </a:solidFill>
                <a:latin typeface="Arial"/>
                <a:ea typeface="ＭＳ Ｐゴシック" charset="0"/>
              </a:rPr>
              <a:t>Space between</a:t>
            </a:r>
          </a:p>
          <a:p>
            <a:pPr algn="ctr" eaLnBrk="0" hangingPunct="0">
              <a:lnSpc>
                <a:spcPts val="2050"/>
              </a:lnSpc>
            </a:pPr>
            <a:r>
              <a:rPr lang="en-US" sz="1800" b="1" dirty="0" smtClean="0">
                <a:solidFill>
                  <a:srgbClr val="000000"/>
                </a:solidFill>
                <a:latin typeface="Arial"/>
                <a:ea typeface="ＭＳ Ｐゴシック" charset="0"/>
              </a:rPr>
              <a:t>membranes</a:t>
            </a:r>
            <a:endParaRPr lang="en-US" sz="1800" b="1" dirty="0">
              <a:solidFill>
                <a:srgbClr val="000000"/>
              </a:solidFill>
              <a:latin typeface="Arial"/>
              <a:ea typeface="ＭＳ Ｐゴシック" charset="0"/>
            </a:endParaRPr>
          </a:p>
        </p:txBody>
      </p:sp>
      <p:sp>
        <p:nvSpPr>
          <p:cNvPr id="21" name="TextBox 20"/>
          <p:cNvSpPr txBox="1"/>
          <p:nvPr/>
        </p:nvSpPr>
        <p:spPr>
          <a:xfrm>
            <a:off x="8446765" y="1014124"/>
            <a:ext cx="215444" cy="378309"/>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TEM</a:t>
            </a:r>
          </a:p>
        </p:txBody>
      </p:sp>
      <p:sp>
        <p:nvSpPr>
          <p:cNvPr id="2" name="Title 1"/>
          <p:cNvSpPr>
            <a:spLocks noGrp="1"/>
          </p:cNvSpPr>
          <p:nvPr>
            <p:ph type="title" idx="4294967295"/>
          </p:nvPr>
        </p:nvSpPr>
        <p:spPr>
          <a:xfrm>
            <a:off x="0" y="0"/>
            <a:ext cx="8229600" cy="301752"/>
          </a:xfrm>
          <a:prstGeom prst="rect">
            <a:avLst/>
          </a:prstGeom>
        </p:spPr>
        <p:txBody>
          <a:bodyPr/>
          <a:lstStyle/>
          <a:p>
            <a:pPr algn="l"/>
            <a:r>
              <a:rPr lang="en-US" sz="1200" kern="1200" dirty="0" smtClean="0">
                <a:solidFill>
                  <a:srgbClr val="000000"/>
                </a:solidFill>
                <a:effectLst/>
                <a:latin typeface="Arial"/>
                <a:ea typeface="ＭＳ Ｐゴシック"/>
                <a:cs typeface="Arial"/>
              </a:rPr>
              <a:t>Figure 4.18</a:t>
            </a:r>
            <a:endParaRPr lang="en-US" dirty="0"/>
          </a:p>
        </p:txBody>
      </p:sp>
      <p:sp>
        <p:nvSpPr>
          <p:cNvPr id="26" name="Freeform 25"/>
          <p:cNvSpPr/>
          <p:nvPr/>
        </p:nvSpPr>
        <p:spPr bwMode="auto">
          <a:xfrm flipH="1" flipV="1">
            <a:off x="3924313" y="4233081"/>
            <a:ext cx="1047754" cy="8096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9" name="Freeform 28"/>
          <p:cNvSpPr/>
          <p:nvPr/>
        </p:nvSpPr>
        <p:spPr bwMode="auto">
          <a:xfrm flipH="1" flipV="1">
            <a:off x="4939504" y="1181098"/>
            <a:ext cx="766763" cy="145257"/>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1" name="Freeform 30"/>
          <p:cNvSpPr/>
          <p:nvPr/>
        </p:nvSpPr>
        <p:spPr bwMode="auto">
          <a:xfrm flipH="1" flipV="1">
            <a:off x="4920454" y="1174748"/>
            <a:ext cx="766763" cy="145257"/>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2" name="Freeform 31"/>
          <p:cNvSpPr/>
          <p:nvPr/>
        </p:nvSpPr>
        <p:spPr bwMode="auto">
          <a:xfrm flipH="1">
            <a:off x="3861020" y="2568576"/>
            <a:ext cx="803278" cy="53816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3" name="Freeform 32"/>
          <p:cNvSpPr/>
          <p:nvPr/>
        </p:nvSpPr>
        <p:spPr bwMode="auto">
          <a:xfrm flipH="1">
            <a:off x="4376839" y="5067298"/>
            <a:ext cx="616745" cy="223837"/>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4" name="Freeform 33"/>
          <p:cNvSpPr/>
          <p:nvPr/>
        </p:nvSpPr>
        <p:spPr bwMode="auto">
          <a:xfrm flipH="1">
            <a:off x="3888093" y="4445793"/>
            <a:ext cx="1402557" cy="37623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5" name="Freeform 34"/>
          <p:cNvSpPr/>
          <p:nvPr/>
        </p:nvSpPr>
        <p:spPr bwMode="auto">
          <a:xfrm flipH="1">
            <a:off x="3869836" y="4448969"/>
            <a:ext cx="1402557" cy="37623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6" name="Freeform 35"/>
          <p:cNvSpPr/>
          <p:nvPr/>
        </p:nvSpPr>
        <p:spPr bwMode="auto">
          <a:xfrm flipH="1">
            <a:off x="3924297" y="3935413"/>
            <a:ext cx="803278" cy="30003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7" name="Freeform 36"/>
          <p:cNvSpPr/>
          <p:nvPr/>
        </p:nvSpPr>
        <p:spPr bwMode="auto">
          <a:xfrm flipH="1">
            <a:off x="3910010" y="3937794"/>
            <a:ext cx="803278" cy="30003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8" name="Freeform 37"/>
          <p:cNvSpPr/>
          <p:nvPr/>
        </p:nvSpPr>
        <p:spPr bwMode="auto">
          <a:xfrm flipH="1" flipV="1">
            <a:off x="3912406" y="4230700"/>
            <a:ext cx="1047754" cy="8096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3259465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274064" y="640080"/>
            <a:ext cx="6595872" cy="5577840"/>
          </a:xfrm>
          <a:prstGeom prst="rect">
            <a:avLst/>
          </a:prstGeom>
          <a:noFill/>
          <a:ln>
            <a:noFill/>
          </a:ln>
        </p:spPr>
      </p:pic>
      <p:sp>
        <p:nvSpPr>
          <p:cNvPr id="10" name="TextBox 9"/>
          <p:cNvSpPr txBox="1"/>
          <p:nvPr/>
        </p:nvSpPr>
        <p:spPr>
          <a:xfrm>
            <a:off x="2628101" y="880920"/>
            <a:ext cx="1250342" cy="594009"/>
          </a:xfrm>
          <a:prstGeom prst="rect">
            <a:avLst/>
          </a:prstGeom>
          <a:noFill/>
        </p:spPr>
        <p:txBody>
          <a:bodyPr wrap="none" lIns="0" tIns="0" rIns="0" bIns="0">
            <a:spAutoFit/>
          </a:bodyPr>
          <a:lstStyle/>
          <a:p>
            <a:pPr algn="ctr" eaLnBrk="0" fontAlgn="auto" hangingPunct="0">
              <a:spcBef>
                <a:spcPts val="0"/>
              </a:spcBef>
              <a:spcAft>
                <a:spcPts val="0"/>
              </a:spcAft>
              <a:defRPr/>
            </a:pPr>
            <a:r>
              <a:rPr lang="en-US" sz="1930" b="1" dirty="0" smtClean="0">
                <a:solidFill>
                  <a:srgbClr val="000000"/>
                </a:solidFill>
                <a:latin typeface="Arial"/>
                <a:ea typeface="ＭＳ Ｐゴシック" charset="0"/>
              </a:rPr>
              <a:t>Outer</a:t>
            </a:r>
          </a:p>
          <a:p>
            <a:pPr algn="ctr" eaLnBrk="0" fontAlgn="auto" hangingPunct="0">
              <a:spcBef>
                <a:spcPts val="0"/>
              </a:spcBef>
              <a:spcAft>
                <a:spcPts val="0"/>
              </a:spcAft>
              <a:defRPr/>
            </a:pPr>
            <a:r>
              <a:rPr lang="en-US" sz="1930" b="1" dirty="0" smtClean="0">
                <a:solidFill>
                  <a:srgbClr val="000000"/>
                </a:solidFill>
                <a:latin typeface="Arial"/>
                <a:ea typeface="ＭＳ Ｐゴシック" charset="0"/>
              </a:rPr>
              <a:t>membrane</a:t>
            </a:r>
            <a:endParaRPr lang="en-US" sz="1930" b="1" dirty="0">
              <a:solidFill>
                <a:srgbClr val="000000"/>
              </a:solidFill>
              <a:latin typeface="Arial"/>
              <a:ea typeface="ＭＳ Ｐゴシック" charset="0"/>
            </a:endParaRPr>
          </a:p>
        </p:txBody>
      </p:sp>
      <p:sp>
        <p:nvSpPr>
          <p:cNvPr id="11" name="TextBox 10"/>
          <p:cNvSpPr txBox="1"/>
          <p:nvPr/>
        </p:nvSpPr>
        <p:spPr>
          <a:xfrm>
            <a:off x="1539867" y="2940703"/>
            <a:ext cx="1250342" cy="594009"/>
          </a:xfrm>
          <a:prstGeom prst="rect">
            <a:avLst/>
          </a:prstGeom>
          <a:noFill/>
        </p:spPr>
        <p:txBody>
          <a:bodyPr wrap="none" lIns="0" tIns="0" rIns="0" bIns="0">
            <a:spAutoFit/>
          </a:bodyPr>
          <a:lstStyle/>
          <a:p>
            <a:pPr algn="ctr" eaLnBrk="0" fontAlgn="auto" hangingPunct="0">
              <a:spcBef>
                <a:spcPts val="0"/>
              </a:spcBef>
              <a:spcAft>
                <a:spcPts val="0"/>
              </a:spcAft>
              <a:defRPr/>
            </a:pPr>
            <a:r>
              <a:rPr lang="en-US" sz="1930" b="1" dirty="0" smtClean="0">
                <a:solidFill>
                  <a:srgbClr val="000000"/>
                </a:solidFill>
                <a:latin typeface="Arial"/>
                <a:ea typeface="ＭＳ Ｐゴシック" charset="0"/>
              </a:rPr>
              <a:t>Inner</a:t>
            </a:r>
          </a:p>
          <a:p>
            <a:pPr algn="ctr" eaLnBrk="0" fontAlgn="auto" hangingPunct="0">
              <a:spcBef>
                <a:spcPts val="0"/>
              </a:spcBef>
              <a:spcAft>
                <a:spcPts val="0"/>
              </a:spcAft>
              <a:defRPr/>
            </a:pPr>
            <a:r>
              <a:rPr lang="en-US" sz="1930" b="1" dirty="0" smtClean="0">
                <a:solidFill>
                  <a:srgbClr val="000000"/>
                </a:solidFill>
                <a:latin typeface="Arial"/>
                <a:ea typeface="ＭＳ Ｐゴシック" charset="0"/>
              </a:rPr>
              <a:t>membrane</a:t>
            </a:r>
            <a:endParaRPr lang="en-US" sz="1930" b="1" dirty="0">
              <a:solidFill>
                <a:srgbClr val="000000"/>
              </a:solidFill>
              <a:latin typeface="Arial"/>
              <a:ea typeface="ＭＳ Ｐゴシック" charset="0"/>
            </a:endParaRPr>
          </a:p>
        </p:txBody>
      </p:sp>
      <p:sp>
        <p:nvSpPr>
          <p:cNvPr id="12" name="TextBox 11"/>
          <p:cNvSpPr txBox="1"/>
          <p:nvPr/>
        </p:nvSpPr>
        <p:spPr>
          <a:xfrm>
            <a:off x="1730983" y="4140854"/>
            <a:ext cx="839974" cy="297004"/>
          </a:xfrm>
          <a:prstGeom prst="rect">
            <a:avLst/>
          </a:prstGeom>
          <a:noFill/>
        </p:spPr>
        <p:txBody>
          <a:bodyPr wrap="none" lIns="0" tIns="0" rIns="0" bIns="0">
            <a:spAutoFit/>
          </a:bodyPr>
          <a:lstStyle/>
          <a:p>
            <a:pPr eaLnBrk="0" fontAlgn="auto" hangingPunct="0">
              <a:spcBef>
                <a:spcPts val="0"/>
              </a:spcBef>
              <a:spcAft>
                <a:spcPts val="0"/>
              </a:spcAft>
              <a:defRPr/>
            </a:pPr>
            <a:r>
              <a:rPr lang="en-US" sz="1930" b="1" dirty="0">
                <a:solidFill>
                  <a:srgbClr val="000000"/>
                </a:solidFill>
                <a:latin typeface="Arial"/>
                <a:ea typeface="ＭＳ Ｐゴシック" charset="0"/>
              </a:rPr>
              <a:t>Cristae</a:t>
            </a:r>
          </a:p>
        </p:txBody>
      </p:sp>
      <p:sp>
        <p:nvSpPr>
          <p:cNvPr id="13" name="TextBox 12"/>
          <p:cNvSpPr txBox="1"/>
          <p:nvPr/>
        </p:nvSpPr>
        <p:spPr>
          <a:xfrm>
            <a:off x="1811326" y="4795695"/>
            <a:ext cx="729367" cy="297004"/>
          </a:xfrm>
          <a:prstGeom prst="rect">
            <a:avLst/>
          </a:prstGeom>
          <a:noFill/>
        </p:spPr>
        <p:txBody>
          <a:bodyPr wrap="none" lIns="0" tIns="0" rIns="0" bIns="0">
            <a:spAutoFit/>
          </a:bodyPr>
          <a:lstStyle/>
          <a:p>
            <a:pPr eaLnBrk="0" fontAlgn="auto" hangingPunct="0">
              <a:spcBef>
                <a:spcPts val="0"/>
              </a:spcBef>
              <a:spcAft>
                <a:spcPts val="0"/>
              </a:spcAft>
              <a:defRPr/>
            </a:pPr>
            <a:r>
              <a:rPr lang="en-US" sz="1930" b="1" dirty="0">
                <a:solidFill>
                  <a:srgbClr val="000000"/>
                </a:solidFill>
                <a:latin typeface="Arial"/>
                <a:ea typeface="ＭＳ Ｐゴシック" charset="0"/>
              </a:rPr>
              <a:t>Matrix</a:t>
            </a:r>
          </a:p>
        </p:txBody>
      </p:sp>
      <p:sp>
        <p:nvSpPr>
          <p:cNvPr id="14" name="TextBox 13"/>
          <p:cNvSpPr txBox="1"/>
          <p:nvPr/>
        </p:nvSpPr>
        <p:spPr>
          <a:xfrm>
            <a:off x="1298547" y="5294029"/>
            <a:ext cx="1787349" cy="594009"/>
          </a:xfrm>
          <a:prstGeom prst="rect">
            <a:avLst/>
          </a:prstGeom>
          <a:noFill/>
        </p:spPr>
        <p:txBody>
          <a:bodyPr wrap="none" lIns="0" tIns="0" rIns="0" bIns="0">
            <a:spAutoFit/>
          </a:bodyPr>
          <a:lstStyle/>
          <a:p>
            <a:pPr algn="ctr" eaLnBrk="0" fontAlgn="auto" hangingPunct="0">
              <a:lnSpc>
                <a:spcPts val="2300"/>
              </a:lnSpc>
              <a:spcBef>
                <a:spcPts val="0"/>
              </a:spcBef>
              <a:spcAft>
                <a:spcPts val="0"/>
              </a:spcAft>
              <a:defRPr/>
            </a:pPr>
            <a:r>
              <a:rPr lang="en-US" sz="1930" b="1" dirty="0" smtClean="0">
                <a:solidFill>
                  <a:srgbClr val="000000"/>
                </a:solidFill>
                <a:latin typeface="Arial"/>
                <a:ea typeface="ＭＳ Ｐゴシック" charset="0"/>
              </a:rPr>
              <a:t>Space between</a:t>
            </a:r>
          </a:p>
          <a:p>
            <a:pPr algn="ctr" eaLnBrk="0" fontAlgn="auto" hangingPunct="0">
              <a:lnSpc>
                <a:spcPts val="2300"/>
              </a:lnSpc>
              <a:spcBef>
                <a:spcPts val="0"/>
              </a:spcBef>
              <a:spcAft>
                <a:spcPts val="0"/>
              </a:spcAft>
              <a:defRPr/>
            </a:pPr>
            <a:r>
              <a:rPr lang="en-US" sz="1930" b="1" dirty="0" smtClean="0">
                <a:solidFill>
                  <a:srgbClr val="000000"/>
                </a:solidFill>
                <a:latin typeface="Arial"/>
                <a:ea typeface="ＭＳ Ｐゴシック" charset="0"/>
              </a:rPr>
              <a:t>membranes</a:t>
            </a:r>
            <a:endParaRPr lang="en-US" sz="1930" b="1" dirty="0">
              <a:solidFill>
                <a:srgbClr val="000000"/>
              </a:solidFill>
              <a:latin typeface="Arial"/>
              <a:ea typeface="ＭＳ Ｐゴシック" charset="0"/>
            </a:endParaRPr>
          </a:p>
        </p:txBody>
      </p:sp>
      <p:sp>
        <p:nvSpPr>
          <p:cNvPr id="15" name="TextBox 14"/>
          <p:cNvSpPr txBox="1"/>
          <p:nvPr/>
        </p:nvSpPr>
        <p:spPr>
          <a:xfrm>
            <a:off x="7458893" y="850850"/>
            <a:ext cx="230961" cy="405560"/>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501" b="1" dirty="0">
                <a:solidFill>
                  <a:srgbClr val="000000"/>
                </a:solidFill>
                <a:latin typeface="Arial"/>
                <a:ea typeface="ＭＳ Ｐゴシック" charset="0"/>
              </a:rPr>
              <a:t>TEM</a:t>
            </a:r>
          </a:p>
        </p:txBody>
      </p:sp>
      <p:sp>
        <p:nvSpPr>
          <p:cNvPr id="2" name="Title 1"/>
          <p:cNvSpPr>
            <a:spLocks noGrp="1"/>
          </p:cNvSpPr>
          <p:nvPr>
            <p:ph type="title" idx="4294967295"/>
          </p:nvPr>
        </p:nvSpPr>
        <p:spPr>
          <a:xfrm>
            <a:off x="0" y="0"/>
            <a:ext cx="8229600" cy="301752"/>
          </a:xfrm>
          <a:prstGeom prst="rect">
            <a:avLst/>
          </a:prstGeom>
        </p:spPr>
        <p:txBody>
          <a:bodyPr/>
          <a:lstStyle/>
          <a:p>
            <a:pPr algn="l"/>
            <a:r>
              <a:rPr lang="en-US" sz="1200" kern="1200" dirty="0" smtClean="0">
                <a:solidFill>
                  <a:srgbClr val="000000"/>
                </a:solidFill>
                <a:effectLst/>
                <a:latin typeface="Arial"/>
                <a:ea typeface="ＭＳ Ｐゴシック"/>
                <a:cs typeface="Arial"/>
              </a:rPr>
              <a:t>Figure 4.18-1</a:t>
            </a:r>
            <a:endParaRPr lang="en-US" dirty="0"/>
          </a:p>
        </p:txBody>
      </p:sp>
      <p:sp>
        <p:nvSpPr>
          <p:cNvPr id="21" name="Freeform 20"/>
          <p:cNvSpPr/>
          <p:nvPr/>
        </p:nvSpPr>
        <p:spPr bwMode="auto">
          <a:xfrm flipH="1">
            <a:off x="2546348" y="2507456"/>
            <a:ext cx="863601" cy="572293"/>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2" name="Freeform 21"/>
          <p:cNvSpPr/>
          <p:nvPr/>
        </p:nvSpPr>
        <p:spPr bwMode="auto">
          <a:xfrm flipH="1" flipV="1">
            <a:off x="3628388" y="1041727"/>
            <a:ext cx="829312" cy="14351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3" name="Freeform 22"/>
          <p:cNvSpPr/>
          <p:nvPr/>
        </p:nvSpPr>
        <p:spPr bwMode="auto">
          <a:xfrm flipH="1">
            <a:off x="2604291" y="3969404"/>
            <a:ext cx="885033" cy="32226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4" name="Freeform 23"/>
          <p:cNvSpPr/>
          <p:nvPr/>
        </p:nvSpPr>
        <p:spPr bwMode="auto">
          <a:xfrm flipH="1" flipV="1">
            <a:off x="2604291" y="4289356"/>
            <a:ext cx="1123160" cy="9445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5" name="Freeform 24"/>
          <p:cNvSpPr/>
          <p:nvPr/>
        </p:nvSpPr>
        <p:spPr bwMode="auto">
          <a:xfrm flipH="1">
            <a:off x="2568576" y="4506048"/>
            <a:ext cx="1549400" cy="42862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28575" cap="flat" cmpd="sng" algn="ctr">
            <a:solidFill>
              <a:schemeClr val="bg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7" name="Freeform 26"/>
          <p:cNvSpPr/>
          <p:nvPr/>
        </p:nvSpPr>
        <p:spPr bwMode="auto">
          <a:xfrm flipH="1">
            <a:off x="3095403" y="5195887"/>
            <a:ext cx="688181" cy="23971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8" name="Freeform 27"/>
          <p:cNvSpPr/>
          <p:nvPr/>
        </p:nvSpPr>
        <p:spPr bwMode="auto">
          <a:xfrm flipH="1">
            <a:off x="2597941" y="3972579"/>
            <a:ext cx="885033" cy="32226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9" name="Freeform 28"/>
          <p:cNvSpPr/>
          <p:nvPr/>
        </p:nvSpPr>
        <p:spPr bwMode="auto">
          <a:xfrm flipH="1" flipV="1">
            <a:off x="2597941" y="4289356"/>
            <a:ext cx="1123160" cy="94456"/>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30" name="Freeform 29"/>
          <p:cNvSpPr/>
          <p:nvPr/>
        </p:nvSpPr>
        <p:spPr bwMode="auto">
          <a:xfrm flipH="1">
            <a:off x="2546351" y="4512398"/>
            <a:ext cx="1549400" cy="42862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15983100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6210" y="339556"/>
            <a:ext cx="8304279" cy="958863"/>
          </a:xfrm>
        </p:spPr>
        <p:txBody>
          <a:bodyPr/>
          <a:lstStyle/>
          <a:p>
            <a:r>
              <a:rPr lang="en-US" sz="4000" dirty="0" smtClean="0">
                <a:solidFill>
                  <a:srgbClr val="FF0000"/>
                </a:solidFill>
                <a:latin typeface="Cambria" panose="02040503050406030204" pitchFamily="18" charset="0"/>
              </a:rPr>
              <a:t>Mitochondria</a:t>
            </a:r>
            <a:endParaRPr lang="en-US" sz="4000" dirty="0">
              <a:solidFill>
                <a:srgbClr val="FF0000"/>
              </a:solidFill>
              <a:latin typeface="Cambria" panose="02040503050406030204" pitchFamily="18" charset="0"/>
            </a:endParaRPr>
          </a:p>
        </p:txBody>
      </p:sp>
      <p:sp>
        <p:nvSpPr>
          <p:cNvPr id="212994" name="Rectangle 2"/>
          <p:cNvSpPr>
            <a:spLocks noGrp="1" noChangeArrowheads="1"/>
          </p:cNvSpPr>
          <p:nvPr>
            <p:ph idx="1"/>
          </p:nvPr>
        </p:nvSpPr>
        <p:spPr>
          <a:xfrm>
            <a:off x="664233" y="1227909"/>
            <a:ext cx="8166257" cy="4949054"/>
          </a:xfrm>
        </p:spPr>
        <p:txBody>
          <a:bodyPr/>
          <a:lstStyle/>
          <a:p>
            <a:r>
              <a:rPr lang="en-US" b="1" dirty="0" smtClean="0">
                <a:latin typeface="Cambria" panose="02040503050406030204" pitchFamily="18" charset="0"/>
              </a:rPr>
              <a:t>Mitochondria and chloroplasts contain their own DNA that encodes some of their own proteins made by their own ribosomes.</a:t>
            </a:r>
          </a:p>
          <a:p>
            <a:r>
              <a:rPr lang="en-US" b="1" dirty="0" smtClean="0">
                <a:latin typeface="Cambria" panose="02040503050406030204" pitchFamily="18" charset="0"/>
              </a:rPr>
              <a:t>Each chloroplast and mitochondrion </a:t>
            </a:r>
          </a:p>
          <a:p>
            <a:pPr lvl="1"/>
            <a:r>
              <a:rPr lang="en-US" b="1" dirty="0" smtClean="0">
                <a:latin typeface="Cambria" panose="02040503050406030204" pitchFamily="18" charset="0"/>
              </a:rPr>
              <a:t>contains a single circular DNA chromosome that resembles a prokaryotic chromosome and</a:t>
            </a:r>
          </a:p>
          <a:p>
            <a:pPr lvl="1"/>
            <a:r>
              <a:rPr lang="en-US" b="1" dirty="0" smtClean="0">
                <a:latin typeface="Cambria" panose="02040503050406030204" pitchFamily="18" charset="0"/>
              </a:rPr>
              <a:t>can grow and pinch in two, reproducing themselves.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355" y="451699"/>
            <a:ext cx="8321532" cy="958863"/>
          </a:xfrm>
        </p:spPr>
        <p:txBody>
          <a:bodyPr/>
          <a:lstStyle/>
          <a:p>
            <a:r>
              <a:rPr lang="en-US" sz="4000" dirty="0" smtClean="0">
                <a:solidFill>
                  <a:srgbClr val="FF0000"/>
                </a:solidFill>
                <a:latin typeface="Cambria" panose="02040503050406030204" pitchFamily="18" charset="0"/>
              </a:rPr>
              <a:t>Mitochondria</a:t>
            </a:r>
            <a:endParaRPr lang="en-US" sz="4000" dirty="0">
              <a:solidFill>
                <a:srgbClr val="FF0000"/>
              </a:solidFill>
              <a:latin typeface="Cambria" panose="02040503050406030204" pitchFamily="18" charset="0"/>
            </a:endParaRPr>
          </a:p>
        </p:txBody>
      </p:sp>
      <p:sp>
        <p:nvSpPr>
          <p:cNvPr id="212994" name="Rectangle 2"/>
          <p:cNvSpPr>
            <a:spLocks noGrp="1" noChangeArrowheads="1"/>
          </p:cNvSpPr>
          <p:nvPr>
            <p:ph idx="1"/>
          </p:nvPr>
        </p:nvSpPr>
        <p:spPr>
          <a:xfrm>
            <a:off x="638355" y="1227909"/>
            <a:ext cx="8192136" cy="4949054"/>
          </a:xfrm>
        </p:spPr>
        <p:txBody>
          <a:bodyPr>
            <a:normAutofit/>
          </a:bodyPr>
          <a:lstStyle/>
          <a:p>
            <a:r>
              <a:rPr lang="en-US" b="1" dirty="0" smtClean="0">
                <a:latin typeface="Cambria" panose="02040503050406030204" pitchFamily="18" charset="0"/>
              </a:rPr>
              <a:t>This is evidence that mitochondria and chloroplasts evolved from ancient free-living prokaryotes that established residence within other, larger host prokaryotes.</a:t>
            </a:r>
          </a:p>
          <a:p>
            <a:pPr lvl="1"/>
            <a:r>
              <a:rPr lang="en-US" b="1" dirty="0" smtClean="0">
                <a:latin typeface="Cambria" panose="02040503050406030204" pitchFamily="18" charset="0"/>
              </a:rPr>
              <a:t>This phenomenon, where one species lives inside a host species, is a special type of symbiosis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共生关系</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a:t>
            </a:r>
          </a:p>
          <a:p>
            <a:pPr lvl="1"/>
            <a:r>
              <a:rPr lang="en-US" b="1" dirty="0" smtClean="0">
                <a:latin typeface="Cambria" panose="02040503050406030204" pitchFamily="18" charset="0"/>
              </a:rPr>
              <a:t>Over time, mitochondria and chloroplasts likely became increasingly interdependent with the host prokaryote, eventually evolving into a single organism with inseparable parts.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a:t>
            </a:r>
            <a:endParaRPr lang="en-US"/>
          </a:p>
        </p:txBody>
      </p:sp>
      <p:pic>
        <p:nvPicPr>
          <p:cNvPr id="1026" name="Picture 2" descr="https://ka-perseus-images.s3.amazonaws.com/60525a4db267bd0681f00c2a9f78b7ad40ed1ac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48" y="1356574"/>
            <a:ext cx="7762875" cy="44291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34855" y="369683"/>
            <a:ext cx="6144016" cy="523220"/>
          </a:xfrm>
          <a:prstGeom prst="rect">
            <a:avLst/>
          </a:prstGeom>
        </p:spPr>
        <p:txBody>
          <a:bodyPr wrap="square">
            <a:spAutoFit/>
          </a:bodyPr>
          <a:lstStyle/>
          <a:p>
            <a:pPr algn="ctr"/>
            <a:r>
              <a:rPr lang="en-US" altLang="zh-CN" sz="2800" b="1" dirty="0">
                <a:solidFill>
                  <a:srgbClr val="C39150"/>
                </a:solidFill>
                <a:latin typeface="Cambria" panose="02040503050406030204" pitchFamily="18" charset="0"/>
                <a:ea typeface="+mn-ea"/>
                <a:cs typeface="+mn-cs"/>
              </a:rPr>
              <a:t>Mitochondria and chloroplasts</a:t>
            </a:r>
          </a:p>
        </p:txBody>
      </p:sp>
    </p:spTree>
    <p:extLst>
      <p:ext uri="{BB962C8B-B14F-4D97-AF65-F5344CB8AC3E}">
        <p14:creationId xmlns:p14="http://schemas.microsoft.com/office/powerpoint/2010/main" val="744653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577968" y="372014"/>
            <a:ext cx="8364665" cy="958863"/>
          </a:xfrm>
        </p:spPr>
        <p:txBody>
          <a:bodyPr/>
          <a:lstStyle/>
          <a:p>
            <a:r>
              <a:rPr lang="en-US" sz="4000" dirty="0" smtClean="0">
                <a:solidFill>
                  <a:srgbClr val="FF0000"/>
                </a:solidFill>
                <a:latin typeface="Cambria" panose="02040503050406030204" pitchFamily="18" charset="0"/>
              </a:rPr>
              <a:t>The Cytoskeleton: Cell Shape and Movement</a:t>
            </a:r>
          </a:p>
        </p:txBody>
      </p:sp>
      <p:sp>
        <p:nvSpPr>
          <p:cNvPr id="215043" name="Rectangle 3"/>
          <p:cNvSpPr>
            <a:spLocks noGrp="1" noChangeArrowheads="1"/>
          </p:cNvSpPr>
          <p:nvPr>
            <p:ph idx="1"/>
          </p:nvPr>
        </p:nvSpPr>
        <p:spPr>
          <a:xfrm>
            <a:off x="577969" y="1984075"/>
            <a:ext cx="8252521" cy="4192887"/>
          </a:xfrm>
        </p:spPr>
        <p:txBody>
          <a:bodyPr/>
          <a:lstStyle/>
          <a:p>
            <a:r>
              <a:rPr lang="en-US" b="1" dirty="0" smtClean="0">
                <a:latin typeface="Cambria" panose="02040503050406030204" pitchFamily="18" charset="0"/>
              </a:rPr>
              <a:t>The cytoskeleton</a:t>
            </a:r>
          </a:p>
          <a:p>
            <a:pPr lvl="1"/>
            <a:r>
              <a:rPr lang="en-US" b="1" dirty="0" smtClean="0">
                <a:latin typeface="Cambria" panose="02040503050406030204" pitchFamily="18" charset="0"/>
              </a:rPr>
              <a:t>is a network of fibers extending throughout the cytoplasm and </a:t>
            </a:r>
          </a:p>
          <a:p>
            <a:pPr lvl="1"/>
            <a:r>
              <a:rPr lang="en-US" b="1" dirty="0" smtClean="0">
                <a:latin typeface="Cambria" panose="02040503050406030204" pitchFamily="18" charset="0"/>
              </a:rPr>
              <a:t>serves as both skeleton and “muscles” for the cell, functioning in support and movement. </a:t>
            </a:r>
          </a:p>
        </p:txBody>
      </p:sp>
      <p:sp>
        <p:nvSpPr>
          <p:cNvPr id="4" name="Footer Placeholder 3"/>
          <p:cNvSpPr>
            <a:spLocks noGrp="1"/>
          </p:cNvSpPr>
          <p:nvPr>
            <p:ph type="ftr" sz="quarter" idx="11"/>
          </p:nvPr>
        </p:nvSpPr>
        <p:spPr/>
        <p:txBody>
          <a:bodyPr/>
          <a:lstStyle/>
          <a:p>
            <a:r>
              <a:rPr lang="en-US" smtClean="0"/>
              <a:t>© 2016 Pearson Education, Inc.</a:t>
            </a: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287383" y="414459"/>
            <a:ext cx="8543108" cy="958863"/>
          </a:xfrm>
        </p:spPr>
        <p:txBody>
          <a:bodyPr/>
          <a:lstStyle/>
          <a:p>
            <a:r>
              <a:rPr lang="en-US" sz="4000" dirty="0" smtClean="0">
                <a:solidFill>
                  <a:srgbClr val="FF0000"/>
                </a:solidFill>
                <a:latin typeface="Cambria" panose="02040503050406030204" pitchFamily="18" charset="0"/>
              </a:rPr>
              <a:t>Maintaining Cell Shape</a:t>
            </a:r>
          </a:p>
        </p:txBody>
      </p:sp>
      <p:sp>
        <p:nvSpPr>
          <p:cNvPr id="217091" name="Rectangle 3"/>
          <p:cNvSpPr>
            <a:spLocks noGrp="1" noChangeArrowheads="1"/>
          </p:cNvSpPr>
          <p:nvPr>
            <p:ph idx="1"/>
          </p:nvPr>
        </p:nvSpPr>
        <p:spPr/>
        <p:txBody>
          <a:bodyPr/>
          <a:lstStyle/>
          <a:p>
            <a:r>
              <a:rPr lang="en-US" b="1" dirty="0" smtClean="0">
                <a:latin typeface="Cambria" panose="02040503050406030204" pitchFamily="18" charset="0"/>
              </a:rPr>
              <a:t>The </a:t>
            </a:r>
            <a:r>
              <a:rPr lang="en-US" b="1" dirty="0" smtClean="0">
                <a:solidFill>
                  <a:srgbClr val="FF0000"/>
                </a:solidFill>
                <a:latin typeface="Cambria" panose="02040503050406030204" pitchFamily="18" charset="0"/>
              </a:rPr>
              <a:t>cytoskeleton</a:t>
            </a:r>
            <a:r>
              <a:rPr lang="en-US" b="1" dirty="0" smtClean="0">
                <a:latin typeface="Cambria" panose="02040503050406030204" pitchFamily="18" charset="0"/>
              </a:rPr>
              <a:t> contains several types of fibers made from different proteins.</a:t>
            </a:r>
          </a:p>
          <a:p>
            <a:pPr lvl="1"/>
            <a:r>
              <a:rPr lang="en-US" b="1" dirty="0" smtClean="0">
                <a:solidFill>
                  <a:srgbClr val="FF0000"/>
                </a:solidFill>
                <a:latin typeface="Cambria" panose="02040503050406030204" pitchFamily="18" charset="0"/>
              </a:rPr>
              <a:t>Microtubules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微管</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are hollow tubes of protein. </a:t>
            </a:r>
          </a:p>
          <a:p>
            <a:pPr lvl="1"/>
            <a:r>
              <a:rPr lang="en-US" b="1" dirty="0" smtClean="0">
                <a:latin typeface="Cambria" panose="02040503050406030204" pitchFamily="18" charset="0"/>
              </a:rPr>
              <a:t>The other kinds of cytoskeletal fibers, called intermediate filaments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中间纤维</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and microfilaments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微丝</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are thinner and solid.</a:t>
            </a:r>
          </a:p>
          <a:p>
            <a:pPr lvl="1"/>
            <a:r>
              <a:rPr lang="en-US" b="1" dirty="0" smtClean="0">
                <a:latin typeface="Cambria" panose="02040503050406030204" pitchFamily="18" charset="0"/>
              </a:rPr>
              <a:t>The cytoskeleton provides anchorage and reinforcement for many organelles in a cell.</a:t>
            </a:r>
          </a:p>
        </p:txBody>
      </p:sp>
      <p:sp>
        <p:nvSpPr>
          <p:cNvPr id="4" name="Footer Placeholder 3"/>
          <p:cNvSpPr>
            <a:spLocks noGrp="1"/>
          </p:cNvSpPr>
          <p:nvPr>
            <p:ph type="ftr" sz="quarter" idx="11"/>
          </p:nvPr>
        </p:nvSpPr>
        <p:spPr/>
        <p:txBody>
          <a:bodyPr/>
          <a:lstStyle/>
          <a:p>
            <a:r>
              <a:rPr lang="en-US" smtClean="0"/>
              <a:t>© 2016 Pearson Education, Inc.</a:t>
            </a: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624584" y="810768"/>
            <a:ext cx="5894832" cy="5236464"/>
          </a:xfrm>
          <a:prstGeom prst="rect">
            <a:avLst/>
          </a:prstGeom>
          <a:noFill/>
          <a:ln>
            <a:noFill/>
          </a:ln>
        </p:spPr>
      </p:pic>
      <p:sp>
        <p:nvSpPr>
          <p:cNvPr id="3" name="TextBox 2"/>
          <p:cNvSpPr txBox="1"/>
          <p:nvPr/>
        </p:nvSpPr>
        <p:spPr>
          <a:xfrm>
            <a:off x="7215149" y="860244"/>
            <a:ext cx="307777" cy="370294"/>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2000" b="1" dirty="0">
                <a:solidFill>
                  <a:srgbClr val="000000"/>
                </a:solidFill>
                <a:latin typeface="Arial"/>
                <a:ea typeface="ＭＳ Ｐゴシック" charset="0"/>
              </a:rPr>
              <a:t>LM</a:t>
            </a:r>
          </a:p>
        </p:txBody>
      </p:sp>
      <p:sp>
        <p:nvSpPr>
          <p:cNvPr id="5" name="TextBox 2"/>
          <p:cNvSpPr txBox="1">
            <a:spLocks noChangeArrowheads="1"/>
          </p:cNvSpPr>
          <p:nvPr/>
        </p:nvSpPr>
        <p:spPr bwMode="auto">
          <a:xfrm>
            <a:off x="1660525" y="5622338"/>
            <a:ext cx="5246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(a) Microtubules in the cytoskeleton</a:t>
            </a:r>
          </a:p>
        </p:txBody>
      </p:sp>
      <p:sp>
        <p:nvSpPr>
          <p:cNvPr id="2" name="Title 1"/>
          <p:cNvSpPr>
            <a:spLocks noGrp="1"/>
          </p:cNvSpPr>
          <p:nvPr>
            <p:ph type="title" idx="4294967295"/>
          </p:nvPr>
        </p:nvSpPr>
        <p:spPr>
          <a:xfrm>
            <a:off x="0" y="0"/>
            <a:ext cx="8229600" cy="301752"/>
          </a:xfrm>
          <a:prstGeom prst="rect">
            <a:avLst/>
          </a:prstGeom>
        </p:spPr>
        <p:txBody>
          <a:bodyPr/>
          <a:lstStyle/>
          <a:p>
            <a:pPr algn="l"/>
            <a:r>
              <a:rPr lang="en-US" sz="1200" kern="1200" dirty="0" smtClean="0">
                <a:solidFill>
                  <a:srgbClr val="000000"/>
                </a:solidFill>
                <a:effectLst/>
                <a:latin typeface="Arial"/>
                <a:ea typeface="ＭＳ Ｐゴシック"/>
                <a:cs typeface="Arial"/>
              </a:rPr>
              <a:t>Figure 4.19-1</a:t>
            </a:r>
            <a:endParaRPr lang="en-US" dirty="0"/>
          </a:p>
        </p:txBody>
      </p:sp>
    </p:spTree>
    <p:extLst>
      <p:ext uri="{BB962C8B-B14F-4D97-AF65-F5344CB8AC3E}">
        <p14:creationId xmlns:p14="http://schemas.microsoft.com/office/powerpoint/2010/main" val="10735411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486" y="483080"/>
            <a:ext cx="8149004" cy="763581"/>
          </a:xfrm>
        </p:spPr>
        <p:txBody>
          <a:bodyPr/>
          <a:lstStyle/>
          <a:p>
            <a:r>
              <a:rPr lang="en-US" sz="4000" dirty="0" smtClean="0">
                <a:solidFill>
                  <a:srgbClr val="FF0000"/>
                </a:solidFill>
                <a:latin typeface="Cambria" panose="02040503050406030204" pitchFamily="18" charset="0"/>
              </a:rPr>
              <a:t>Maintaining Cell Shape</a:t>
            </a:r>
            <a:r>
              <a:rPr lang="en-US" dirty="0" smtClean="0"/>
              <a:t/>
            </a:r>
            <a:br>
              <a:rPr lang="en-US" dirty="0" smtClean="0"/>
            </a:br>
            <a:endParaRPr lang="en-US" dirty="0"/>
          </a:p>
        </p:txBody>
      </p:sp>
      <p:sp>
        <p:nvSpPr>
          <p:cNvPr id="221186" name="Rectangle 2"/>
          <p:cNvSpPr>
            <a:spLocks noGrp="1" noChangeArrowheads="1"/>
          </p:cNvSpPr>
          <p:nvPr>
            <p:ph idx="1"/>
          </p:nvPr>
        </p:nvSpPr>
        <p:spPr>
          <a:xfrm>
            <a:off x="586595" y="1423357"/>
            <a:ext cx="8243895" cy="4753605"/>
          </a:xfrm>
        </p:spPr>
        <p:txBody>
          <a:bodyPr/>
          <a:lstStyle/>
          <a:p>
            <a:r>
              <a:rPr lang="en-US" b="1" dirty="0" smtClean="0">
                <a:latin typeface="Cambria" panose="02040503050406030204" pitchFamily="18" charset="0"/>
              </a:rPr>
              <a:t>A cell’s cytoskeleton is dynamic.</a:t>
            </a:r>
          </a:p>
          <a:p>
            <a:pPr lvl="1"/>
            <a:r>
              <a:rPr lang="en-US" b="1" dirty="0" smtClean="0">
                <a:latin typeface="Cambria" panose="02040503050406030204" pitchFamily="18" charset="0"/>
              </a:rPr>
              <a:t>It can be quickly dismantled in one part of the cell by removing protein subunits and re-formed in a new location by reattaching the subunits. </a:t>
            </a:r>
          </a:p>
          <a:p>
            <a:pPr lvl="1"/>
            <a:r>
              <a:rPr lang="en-US" b="1" dirty="0" smtClean="0">
                <a:latin typeface="Cambria" panose="02040503050406030204" pitchFamily="18" charset="0"/>
              </a:rPr>
              <a:t>Such rearrangement can</a:t>
            </a:r>
          </a:p>
          <a:p>
            <a:pPr lvl="2"/>
            <a:r>
              <a:rPr lang="en-US" b="1" dirty="0" smtClean="0">
                <a:latin typeface="Cambria" panose="02040503050406030204" pitchFamily="18" charset="0"/>
              </a:rPr>
              <a:t>provide rigidity in a new location, </a:t>
            </a:r>
          </a:p>
          <a:p>
            <a:pPr lvl="2"/>
            <a:r>
              <a:rPr lang="en-US" b="1" dirty="0" smtClean="0">
                <a:latin typeface="Cambria" panose="02040503050406030204" pitchFamily="18" charset="0"/>
              </a:rPr>
              <a:t>change the shape of the cell, </a:t>
            </a:r>
          </a:p>
          <a:p>
            <a:pPr lvl="2"/>
            <a:r>
              <a:rPr lang="en-US" b="1" dirty="0" smtClean="0">
                <a:latin typeface="Cambria" panose="02040503050406030204" pitchFamily="18" charset="0"/>
              </a:rPr>
              <a:t>or even cause the whole cell or some of its parts to move.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2" name="Freeform 1"/>
          <p:cNvSpPr/>
          <p:nvPr/>
        </p:nvSpPr>
        <p:spPr bwMode="auto">
          <a:xfrm>
            <a:off x="1038228" y="2412206"/>
            <a:ext cx="201168" cy="0"/>
          </a:xfrm>
          <a:custGeom>
            <a:avLst/>
            <a:gdLst>
              <a:gd name="connsiteX0" fmla="*/ 0 w 176212"/>
              <a:gd name="connsiteY0" fmla="*/ 0 h 4763"/>
              <a:gd name="connsiteX1" fmla="*/ 176212 w 176212"/>
              <a:gd name="connsiteY1" fmla="*/ 4763 h 4763"/>
            </a:gdLst>
            <a:ahLst/>
            <a:cxnLst>
              <a:cxn ang="0">
                <a:pos x="connsiteX0" y="connsiteY0"/>
              </a:cxn>
              <a:cxn ang="0">
                <a:pos x="connsiteX1" y="connsiteY1"/>
              </a:cxn>
            </a:cxnLst>
            <a:rect l="l" t="t" r="r" b="b"/>
            <a:pathLst>
              <a:path w="176212" h="4763">
                <a:moveTo>
                  <a:pt x="0" y="0"/>
                </a:moveTo>
                <a:lnTo>
                  <a:pt x="176212" y="4763"/>
                </a:lnTo>
              </a:path>
            </a:pathLst>
          </a:custGeom>
          <a:noFill/>
          <a:ln w="12700" cap="flat" cmpd="sng" algn="ctr">
            <a:solidFill>
              <a:schemeClr val="tx1"/>
            </a:solidFill>
            <a:prstDash val="solid"/>
            <a:miter lim="800000"/>
            <a:headEnd type="triangle" w="sm"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a:off x="1040596" y="1621532"/>
            <a:ext cx="201168" cy="0"/>
          </a:xfrm>
          <a:custGeom>
            <a:avLst/>
            <a:gdLst>
              <a:gd name="connsiteX0" fmla="*/ 0 w 176212"/>
              <a:gd name="connsiteY0" fmla="*/ 0 h 4763"/>
              <a:gd name="connsiteX1" fmla="*/ 176212 w 176212"/>
              <a:gd name="connsiteY1" fmla="*/ 4763 h 4763"/>
            </a:gdLst>
            <a:ahLst/>
            <a:cxnLst>
              <a:cxn ang="0">
                <a:pos x="connsiteX0" y="connsiteY0"/>
              </a:cxn>
              <a:cxn ang="0">
                <a:pos x="connsiteX1" y="connsiteY1"/>
              </a:cxn>
            </a:cxnLst>
            <a:rect l="l" t="t" r="r" b="b"/>
            <a:pathLst>
              <a:path w="176212" h="4763">
                <a:moveTo>
                  <a:pt x="0" y="0"/>
                </a:moveTo>
                <a:lnTo>
                  <a:pt x="176212" y="4763"/>
                </a:lnTo>
              </a:path>
            </a:pathLst>
          </a:custGeom>
          <a:noFill/>
          <a:ln w="12700" cap="flat" cmpd="sng" algn="ctr">
            <a:solidFill>
              <a:schemeClr val="tx1"/>
            </a:solidFill>
            <a:prstDash val="solid"/>
            <a:miter lim="800000"/>
            <a:headEnd type="triangle" w="sm"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a:off x="1035847" y="969069"/>
            <a:ext cx="201168" cy="0"/>
          </a:xfrm>
          <a:custGeom>
            <a:avLst/>
            <a:gdLst>
              <a:gd name="connsiteX0" fmla="*/ 0 w 176212"/>
              <a:gd name="connsiteY0" fmla="*/ 0 h 4763"/>
              <a:gd name="connsiteX1" fmla="*/ 176212 w 176212"/>
              <a:gd name="connsiteY1" fmla="*/ 4763 h 4763"/>
            </a:gdLst>
            <a:ahLst/>
            <a:cxnLst>
              <a:cxn ang="0">
                <a:pos x="connsiteX0" y="connsiteY0"/>
              </a:cxn>
              <a:cxn ang="0">
                <a:pos x="connsiteX1" y="connsiteY1"/>
              </a:cxn>
            </a:cxnLst>
            <a:rect l="l" t="t" r="r" b="b"/>
            <a:pathLst>
              <a:path w="176212" h="4763">
                <a:moveTo>
                  <a:pt x="0" y="0"/>
                </a:moveTo>
                <a:lnTo>
                  <a:pt x="176212" y="4763"/>
                </a:lnTo>
              </a:path>
            </a:pathLst>
          </a:custGeom>
          <a:noFill/>
          <a:ln w="12700" cap="flat" cmpd="sng" algn="ctr">
            <a:solidFill>
              <a:schemeClr val="tx1"/>
            </a:solidFill>
            <a:prstDash val="solid"/>
            <a:miter lim="800000"/>
            <a:headEnd type="triangle" w="sm"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a:off x="1038215" y="3802856"/>
            <a:ext cx="201168" cy="0"/>
          </a:xfrm>
          <a:custGeom>
            <a:avLst/>
            <a:gdLst>
              <a:gd name="connsiteX0" fmla="*/ 0 w 176212"/>
              <a:gd name="connsiteY0" fmla="*/ 0 h 4763"/>
              <a:gd name="connsiteX1" fmla="*/ 176212 w 176212"/>
              <a:gd name="connsiteY1" fmla="*/ 4763 h 4763"/>
            </a:gdLst>
            <a:ahLst/>
            <a:cxnLst>
              <a:cxn ang="0">
                <a:pos x="connsiteX0" y="connsiteY0"/>
              </a:cxn>
              <a:cxn ang="0">
                <a:pos x="connsiteX1" y="connsiteY1"/>
              </a:cxn>
            </a:cxnLst>
            <a:rect l="l" t="t" r="r" b="b"/>
            <a:pathLst>
              <a:path w="176212" h="4763">
                <a:moveTo>
                  <a:pt x="0" y="0"/>
                </a:moveTo>
                <a:lnTo>
                  <a:pt x="176212" y="4763"/>
                </a:lnTo>
              </a:path>
            </a:pathLst>
          </a:custGeom>
          <a:noFill/>
          <a:ln w="12700" cap="flat" cmpd="sng" algn="ctr">
            <a:solidFill>
              <a:schemeClr val="tx1"/>
            </a:solidFill>
            <a:prstDash val="solid"/>
            <a:miter lim="800000"/>
            <a:headEnd type="triangle" w="sm"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a:off x="1031085" y="4209256"/>
            <a:ext cx="201168" cy="0"/>
          </a:xfrm>
          <a:custGeom>
            <a:avLst/>
            <a:gdLst>
              <a:gd name="connsiteX0" fmla="*/ 0 w 176212"/>
              <a:gd name="connsiteY0" fmla="*/ 0 h 4763"/>
              <a:gd name="connsiteX1" fmla="*/ 176212 w 176212"/>
              <a:gd name="connsiteY1" fmla="*/ 4763 h 4763"/>
            </a:gdLst>
            <a:ahLst/>
            <a:cxnLst>
              <a:cxn ang="0">
                <a:pos x="connsiteX0" y="connsiteY0"/>
              </a:cxn>
              <a:cxn ang="0">
                <a:pos x="connsiteX1" y="connsiteY1"/>
              </a:cxn>
            </a:cxnLst>
            <a:rect l="l" t="t" r="r" b="b"/>
            <a:pathLst>
              <a:path w="176212" h="4763">
                <a:moveTo>
                  <a:pt x="0" y="0"/>
                </a:moveTo>
                <a:lnTo>
                  <a:pt x="176212" y="4763"/>
                </a:lnTo>
              </a:path>
            </a:pathLst>
          </a:custGeom>
          <a:noFill/>
          <a:ln w="12700" cap="flat" cmpd="sng" algn="ctr">
            <a:solidFill>
              <a:schemeClr val="tx1"/>
            </a:solidFill>
            <a:prstDash val="solid"/>
            <a:miter lim="800000"/>
            <a:headEnd type="triangle" w="sm"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Freeform 8"/>
          <p:cNvSpPr/>
          <p:nvPr/>
        </p:nvSpPr>
        <p:spPr bwMode="auto">
          <a:xfrm>
            <a:off x="1023942" y="4775993"/>
            <a:ext cx="210312" cy="0"/>
          </a:xfrm>
          <a:custGeom>
            <a:avLst/>
            <a:gdLst>
              <a:gd name="connsiteX0" fmla="*/ 0 w 176212"/>
              <a:gd name="connsiteY0" fmla="*/ 0 h 4763"/>
              <a:gd name="connsiteX1" fmla="*/ 176212 w 176212"/>
              <a:gd name="connsiteY1" fmla="*/ 4763 h 4763"/>
            </a:gdLst>
            <a:ahLst/>
            <a:cxnLst>
              <a:cxn ang="0">
                <a:pos x="connsiteX0" y="connsiteY0"/>
              </a:cxn>
              <a:cxn ang="0">
                <a:pos x="connsiteX1" y="connsiteY1"/>
              </a:cxn>
            </a:cxnLst>
            <a:rect l="l" t="t" r="r" b="b"/>
            <a:pathLst>
              <a:path w="176212" h="4763">
                <a:moveTo>
                  <a:pt x="0" y="0"/>
                </a:moveTo>
                <a:lnTo>
                  <a:pt x="176212" y="4763"/>
                </a:lnTo>
              </a:path>
            </a:pathLst>
          </a:custGeom>
          <a:noFill/>
          <a:ln w="12700" cap="flat" cmpd="sng" algn="ctr">
            <a:solidFill>
              <a:schemeClr val="tx1"/>
            </a:solidFill>
            <a:prstDash val="solid"/>
            <a:miter lim="800000"/>
            <a:headEnd type="triangle" w="sm"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0" name="Freeform 9"/>
          <p:cNvSpPr/>
          <p:nvPr/>
        </p:nvSpPr>
        <p:spPr bwMode="auto">
          <a:xfrm>
            <a:off x="1031085" y="5259387"/>
            <a:ext cx="210312" cy="0"/>
          </a:xfrm>
          <a:custGeom>
            <a:avLst/>
            <a:gdLst>
              <a:gd name="connsiteX0" fmla="*/ 0 w 176212"/>
              <a:gd name="connsiteY0" fmla="*/ 0 h 4763"/>
              <a:gd name="connsiteX1" fmla="*/ 176212 w 176212"/>
              <a:gd name="connsiteY1" fmla="*/ 4763 h 4763"/>
            </a:gdLst>
            <a:ahLst/>
            <a:cxnLst>
              <a:cxn ang="0">
                <a:pos x="connsiteX0" y="connsiteY0"/>
              </a:cxn>
              <a:cxn ang="0">
                <a:pos x="connsiteX1" y="connsiteY1"/>
              </a:cxn>
            </a:cxnLst>
            <a:rect l="l" t="t" r="r" b="b"/>
            <a:pathLst>
              <a:path w="176212" h="4763">
                <a:moveTo>
                  <a:pt x="0" y="0"/>
                </a:moveTo>
                <a:lnTo>
                  <a:pt x="176212" y="4763"/>
                </a:lnTo>
              </a:path>
            </a:pathLst>
          </a:custGeom>
          <a:noFill/>
          <a:ln w="12700" cap="flat" cmpd="sng" algn="ctr">
            <a:solidFill>
              <a:schemeClr val="tx1"/>
            </a:solidFill>
            <a:prstDash val="solid"/>
            <a:miter lim="800000"/>
            <a:headEnd type="triangle" w="sm"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Freeform 10"/>
          <p:cNvSpPr/>
          <p:nvPr/>
        </p:nvSpPr>
        <p:spPr bwMode="auto">
          <a:xfrm>
            <a:off x="1021941" y="6488112"/>
            <a:ext cx="210312" cy="0"/>
          </a:xfrm>
          <a:custGeom>
            <a:avLst/>
            <a:gdLst>
              <a:gd name="connsiteX0" fmla="*/ 0 w 176212"/>
              <a:gd name="connsiteY0" fmla="*/ 0 h 4763"/>
              <a:gd name="connsiteX1" fmla="*/ 176212 w 176212"/>
              <a:gd name="connsiteY1" fmla="*/ 4763 h 4763"/>
            </a:gdLst>
            <a:ahLst/>
            <a:cxnLst>
              <a:cxn ang="0">
                <a:pos x="connsiteX0" y="connsiteY0"/>
              </a:cxn>
              <a:cxn ang="0">
                <a:pos x="connsiteX1" y="connsiteY1"/>
              </a:cxn>
            </a:cxnLst>
            <a:rect l="l" t="t" r="r" b="b"/>
            <a:pathLst>
              <a:path w="176212" h="4763">
                <a:moveTo>
                  <a:pt x="0" y="0"/>
                </a:moveTo>
                <a:lnTo>
                  <a:pt x="176212" y="4763"/>
                </a:lnTo>
              </a:path>
            </a:pathLst>
          </a:custGeom>
          <a:noFill/>
          <a:ln w="12700" cap="flat" cmpd="sng" algn="ctr">
            <a:solidFill>
              <a:schemeClr val="tx1"/>
            </a:solidFill>
            <a:prstDash val="solid"/>
            <a:miter lim="800000"/>
            <a:headEnd type="triangle" w="sm"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2" name="Freeform 11"/>
          <p:cNvSpPr/>
          <p:nvPr/>
        </p:nvSpPr>
        <p:spPr bwMode="auto">
          <a:xfrm>
            <a:off x="1048547" y="711894"/>
            <a:ext cx="201168" cy="0"/>
          </a:xfrm>
          <a:custGeom>
            <a:avLst/>
            <a:gdLst>
              <a:gd name="connsiteX0" fmla="*/ 0 w 176212"/>
              <a:gd name="connsiteY0" fmla="*/ 0 h 4763"/>
              <a:gd name="connsiteX1" fmla="*/ 176212 w 176212"/>
              <a:gd name="connsiteY1" fmla="*/ 4763 h 4763"/>
            </a:gdLst>
            <a:ahLst/>
            <a:cxnLst>
              <a:cxn ang="0">
                <a:pos x="connsiteX0" y="connsiteY0"/>
              </a:cxn>
              <a:cxn ang="0">
                <a:pos x="connsiteX1" y="connsiteY1"/>
              </a:cxn>
            </a:cxnLst>
            <a:rect l="l" t="t" r="r" b="b"/>
            <a:pathLst>
              <a:path w="176212" h="4763">
                <a:moveTo>
                  <a:pt x="0" y="0"/>
                </a:moveTo>
                <a:lnTo>
                  <a:pt x="176212" y="4763"/>
                </a:lnTo>
              </a:path>
            </a:pathLst>
          </a:custGeom>
          <a:noFill/>
          <a:ln w="12700" cap="flat" cmpd="sng" algn="ctr">
            <a:solidFill>
              <a:schemeClr val="tx1"/>
            </a:solidFill>
            <a:prstDash val="solid"/>
            <a:miter lim="800000"/>
            <a:headEnd type="triangle" w="sm" len="me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3" name="TextBox 2"/>
          <p:cNvSpPr txBox="1">
            <a:spLocks noChangeArrowheads="1"/>
          </p:cNvSpPr>
          <p:nvPr/>
        </p:nvSpPr>
        <p:spPr bwMode="auto">
          <a:xfrm>
            <a:off x="543048" y="203431"/>
            <a:ext cx="4087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10 m</a:t>
            </a:r>
          </a:p>
        </p:txBody>
      </p:sp>
      <p:sp>
        <p:nvSpPr>
          <p:cNvPr id="14" name="TextBox 3"/>
          <p:cNvSpPr txBox="1">
            <a:spLocks noChangeArrowheads="1"/>
          </p:cNvSpPr>
          <p:nvPr/>
        </p:nvSpPr>
        <p:spPr bwMode="auto">
          <a:xfrm>
            <a:off x="641473" y="731276"/>
            <a:ext cx="3093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Arial"/>
                <a:ea typeface="ＭＳ Ｐゴシック" charset="0"/>
              </a:rPr>
              <a:t>1 m</a:t>
            </a:r>
            <a:endParaRPr lang="en-US" sz="1400" b="1" dirty="0">
              <a:solidFill>
                <a:srgbClr val="000000"/>
              </a:solidFill>
              <a:latin typeface="Arial"/>
              <a:ea typeface="ＭＳ Ｐゴシック" charset="0"/>
            </a:endParaRPr>
          </a:p>
        </p:txBody>
      </p:sp>
      <p:sp>
        <p:nvSpPr>
          <p:cNvPr id="15" name="TextBox 4"/>
          <p:cNvSpPr txBox="1">
            <a:spLocks noChangeArrowheads="1"/>
          </p:cNvSpPr>
          <p:nvPr/>
        </p:nvSpPr>
        <p:spPr bwMode="auto">
          <a:xfrm>
            <a:off x="445416" y="1329763"/>
            <a:ext cx="50815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10 cm</a:t>
            </a:r>
          </a:p>
        </p:txBody>
      </p:sp>
      <p:sp>
        <p:nvSpPr>
          <p:cNvPr id="16" name="TextBox 5"/>
          <p:cNvSpPr txBox="1">
            <a:spLocks noChangeArrowheads="1"/>
          </p:cNvSpPr>
          <p:nvPr/>
        </p:nvSpPr>
        <p:spPr bwMode="auto">
          <a:xfrm>
            <a:off x="540667" y="1895707"/>
            <a:ext cx="4087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 cm</a:t>
            </a:r>
          </a:p>
        </p:txBody>
      </p:sp>
      <p:sp>
        <p:nvSpPr>
          <p:cNvPr id="17" name="TextBox 6"/>
          <p:cNvSpPr txBox="1">
            <a:spLocks noChangeArrowheads="1"/>
          </p:cNvSpPr>
          <p:nvPr/>
        </p:nvSpPr>
        <p:spPr bwMode="auto">
          <a:xfrm>
            <a:off x="1274091" y="2287820"/>
            <a:ext cx="86401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Frog eggs</a:t>
            </a:r>
          </a:p>
        </p:txBody>
      </p:sp>
      <p:sp>
        <p:nvSpPr>
          <p:cNvPr id="18" name="TextBox 7"/>
          <p:cNvSpPr txBox="1">
            <a:spLocks noChangeArrowheads="1"/>
          </p:cNvSpPr>
          <p:nvPr/>
        </p:nvSpPr>
        <p:spPr bwMode="auto">
          <a:xfrm>
            <a:off x="485104" y="2467207"/>
            <a:ext cx="4696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 mm</a:t>
            </a:r>
          </a:p>
        </p:txBody>
      </p:sp>
      <p:sp>
        <p:nvSpPr>
          <p:cNvPr id="19" name="TextBox 8"/>
          <p:cNvSpPr txBox="1">
            <a:spLocks noChangeArrowheads="1"/>
          </p:cNvSpPr>
          <p:nvPr/>
        </p:nvSpPr>
        <p:spPr bwMode="auto">
          <a:xfrm>
            <a:off x="342229" y="3014895"/>
            <a:ext cx="6363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100 </a:t>
            </a:r>
            <a:r>
              <a:rPr lang="en-US" sz="1400" b="1" dirty="0" smtClean="0">
                <a:solidFill>
                  <a:srgbClr val="000000"/>
                </a:solidFill>
                <a:latin typeface="Symbol" pitchFamily="18" charset="2"/>
                <a:ea typeface="ＭＳ Ｐゴシック" charset="0"/>
              </a:rPr>
              <a:t>m</a:t>
            </a:r>
            <a:r>
              <a:rPr lang="en-US" sz="1400" b="1" dirty="0" smtClean="0">
                <a:solidFill>
                  <a:srgbClr val="000000"/>
                </a:solidFill>
                <a:latin typeface="Arial"/>
                <a:ea typeface="ＭＳ Ｐゴシック" charset="0"/>
              </a:rPr>
              <a:t>m</a:t>
            </a:r>
            <a:endParaRPr lang="en-US" sz="1400" b="1" dirty="0">
              <a:solidFill>
                <a:srgbClr val="000000"/>
              </a:solidFill>
              <a:latin typeface="Arial"/>
              <a:ea typeface="ＭＳ Ｐゴシック" charset="0"/>
            </a:endParaRPr>
          </a:p>
        </p:txBody>
      </p:sp>
      <p:sp>
        <p:nvSpPr>
          <p:cNvPr id="20" name="TextBox 9"/>
          <p:cNvSpPr txBox="1">
            <a:spLocks noChangeArrowheads="1"/>
          </p:cNvSpPr>
          <p:nvPr/>
        </p:nvSpPr>
        <p:spPr bwMode="auto">
          <a:xfrm>
            <a:off x="1277266" y="3242698"/>
            <a:ext cx="101470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smtClean="0">
                <a:solidFill>
                  <a:srgbClr val="000000"/>
                </a:solidFill>
                <a:latin typeface="Arial"/>
                <a:ea typeface="ＭＳ Ｐゴシック" charset="0"/>
              </a:rPr>
              <a:t>Plant and</a:t>
            </a:r>
          </a:p>
          <a:p>
            <a:pPr eaLnBrk="0" hangingPunct="0">
              <a:lnSpc>
                <a:spcPts val="1500"/>
              </a:lnSpc>
            </a:pPr>
            <a:r>
              <a:rPr lang="en-US" sz="1400" b="1" dirty="0" smtClean="0">
                <a:solidFill>
                  <a:srgbClr val="000000"/>
                </a:solidFill>
                <a:latin typeface="Arial"/>
                <a:ea typeface="ＭＳ Ｐゴシック" charset="0"/>
              </a:rPr>
              <a:t>animal cells</a:t>
            </a:r>
            <a:endParaRPr lang="en-US" sz="1400" b="1" dirty="0">
              <a:solidFill>
                <a:srgbClr val="000000"/>
              </a:solidFill>
              <a:latin typeface="Arial"/>
              <a:ea typeface="ＭＳ Ｐゴシック" charset="0"/>
            </a:endParaRPr>
          </a:p>
        </p:txBody>
      </p:sp>
      <p:sp>
        <p:nvSpPr>
          <p:cNvPr id="21" name="TextBox 11"/>
          <p:cNvSpPr txBox="1">
            <a:spLocks noChangeArrowheads="1"/>
          </p:cNvSpPr>
          <p:nvPr/>
        </p:nvSpPr>
        <p:spPr bwMode="auto">
          <a:xfrm>
            <a:off x="431129" y="3603857"/>
            <a:ext cx="5129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10 </a:t>
            </a:r>
            <a:r>
              <a:rPr lang="en-US" sz="1400" b="1" dirty="0">
                <a:solidFill>
                  <a:srgbClr val="000000"/>
                </a:solidFill>
                <a:latin typeface="Symbol" pitchFamily="18" charset="2"/>
                <a:ea typeface="ＭＳ Ｐゴシック" charset="0"/>
              </a:rPr>
              <a:t>m</a:t>
            </a:r>
            <a:r>
              <a:rPr lang="en-US" sz="1400" b="1" dirty="0" smtClean="0">
                <a:solidFill>
                  <a:srgbClr val="000000"/>
                </a:solidFill>
                <a:latin typeface="Arial"/>
                <a:ea typeface="ＭＳ Ｐゴシック" charset="0"/>
              </a:rPr>
              <a:t>m</a:t>
            </a:r>
            <a:endParaRPr lang="en-US" sz="1400" b="1" dirty="0">
              <a:solidFill>
                <a:srgbClr val="000000"/>
              </a:solidFill>
              <a:latin typeface="Arial"/>
              <a:ea typeface="ＭＳ Ｐゴシック" charset="0"/>
            </a:endParaRPr>
          </a:p>
        </p:txBody>
      </p:sp>
      <p:sp>
        <p:nvSpPr>
          <p:cNvPr id="22" name="TextBox 12"/>
          <p:cNvSpPr txBox="1">
            <a:spLocks noChangeArrowheads="1"/>
          </p:cNvSpPr>
          <p:nvPr/>
        </p:nvSpPr>
        <p:spPr bwMode="auto">
          <a:xfrm>
            <a:off x="531142" y="4166626"/>
            <a:ext cx="4135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 </a:t>
            </a:r>
            <a:r>
              <a:rPr lang="en-US" sz="1400" b="1" dirty="0">
                <a:solidFill>
                  <a:srgbClr val="000000"/>
                </a:solidFill>
                <a:latin typeface="Symbol" pitchFamily="18" charset="2"/>
                <a:ea typeface="ＭＳ Ｐゴシック" charset="0"/>
              </a:rPr>
              <a:t>m</a:t>
            </a:r>
            <a:r>
              <a:rPr lang="en-US" sz="1400" b="1" dirty="0" smtClean="0">
                <a:solidFill>
                  <a:srgbClr val="000000"/>
                </a:solidFill>
                <a:latin typeface="Arial"/>
                <a:ea typeface="ＭＳ Ｐゴシック" charset="0"/>
              </a:rPr>
              <a:t>m</a:t>
            </a:r>
            <a:endParaRPr lang="en-US" sz="1400" b="1" dirty="0">
              <a:solidFill>
                <a:srgbClr val="000000"/>
              </a:solidFill>
              <a:latin typeface="Arial"/>
              <a:ea typeface="ＭＳ Ｐゴシック" charset="0"/>
            </a:endParaRPr>
          </a:p>
        </p:txBody>
      </p:sp>
      <p:sp>
        <p:nvSpPr>
          <p:cNvPr id="23" name="TextBox 13"/>
          <p:cNvSpPr txBox="1">
            <a:spLocks noChangeArrowheads="1"/>
          </p:cNvSpPr>
          <p:nvPr/>
        </p:nvSpPr>
        <p:spPr bwMode="auto">
          <a:xfrm>
            <a:off x="1271710" y="3705457"/>
            <a:ext cx="5370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Nuclei</a:t>
            </a:r>
          </a:p>
        </p:txBody>
      </p:sp>
      <p:sp>
        <p:nvSpPr>
          <p:cNvPr id="24" name="TextBox 14"/>
          <p:cNvSpPr txBox="1">
            <a:spLocks noChangeArrowheads="1"/>
          </p:cNvSpPr>
          <p:nvPr/>
        </p:nvSpPr>
        <p:spPr bwMode="auto">
          <a:xfrm>
            <a:off x="1260598" y="3890401"/>
            <a:ext cx="11525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Most bacteria</a:t>
            </a:r>
          </a:p>
        </p:txBody>
      </p:sp>
      <p:sp>
        <p:nvSpPr>
          <p:cNvPr id="25" name="TextBox 15"/>
          <p:cNvSpPr txBox="1">
            <a:spLocks noChangeArrowheads="1"/>
          </p:cNvSpPr>
          <p:nvPr/>
        </p:nvSpPr>
        <p:spPr bwMode="auto">
          <a:xfrm>
            <a:off x="1274885" y="4080901"/>
            <a:ext cx="11221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Mitochondria</a:t>
            </a:r>
          </a:p>
        </p:txBody>
      </p:sp>
      <p:sp>
        <p:nvSpPr>
          <p:cNvPr id="26" name="TextBox 16"/>
          <p:cNvSpPr txBox="1">
            <a:spLocks noChangeArrowheads="1"/>
          </p:cNvSpPr>
          <p:nvPr/>
        </p:nvSpPr>
        <p:spPr bwMode="auto">
          <a:xfrm>
            <a:off x="1277266" y="4472217"/>
            <a:ext cx="73738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smtClean="0">
                <a:solidFill>
                  <a:srgbClr val="000000"/>
                </a:solidFill>
                <a:latin typeface="Arial"/>
                <a:ea typeface="ＭＳ Ｐゴシック" charset="0"/>
              </a:rPr>
              <a:t>Smallest</a:t>
            </a:r>
          </a:p>
          <a:p>
            <a:pPr eaLnBrk="0" hangingPunct="0">
              <a:lnSpc>
                <a:spcPts val="1500"/>
              </a:lnSpc>
            </a:pPr>
            <a:r>
              <a:rPr lang="en-US" sz="1400" b="1" dirty="0" smtClean="0">
                <a:solidFill>
                  <a:srgbClr val="000000"/>
                </a:solidFill>
                <a:latin typeface="Arial"/>
                <a:ea typeface="ＭＳ Ｐゴシック" charset="0"/>
              </a:rPr>
              <a:t>bacteria</a:t>
            </a:r>
            <a:endParaRPr lang="en-US" sz="1400" b="1" dirty="0">
              <a:solidFill>
                <a:srgbClr val="000000"/>
              </a:solidFill>
              <a:latin typeface="Arial"/>
              <a:ea typeface="ＭＳ Ｐゴシック" charset="0"/>
            </a:endParaRPr>
          </a:p>
        </p:txBody>
      </p:sp>
      <p:sp>
        <p:nvSpPr>
          <p:cNvPr id="27" name="TextBox 18"/>
          <p:cNvSpPr txBox="1">
            <a:spLocks noChangeArrowheads="1"/>
          </p:cNvSpPr>
          <p:nvPr/>
        </p:nvSpPr>
        <p:spPr bwMode="auto">
          <a:xfrm>
            <a:off x="1283616" y="4868301"/>
            <a:ext cx="6443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Viruses</a:t>
            </a:r>
          </a:p>
        </p:txBody>
      </p:sp>
      <p:sp>
        <p:nvSpPr>
          <p:cNvPr id="28" name="TextBox 19"/>
          <p:cNvSpPr txBox="1">
            <a:spLocks noChangeArrowheads="1"/>
          </p:cNvSpPr>
          <p:nvPr/>
        </p:nvSpPr>
        <p:spPr bwMode="auto">
          <a:xfrm>
            <a:off x="1271710" y="5154051"/>
            <a:ext cx="96500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Ribosomes</a:t>
            </a:r>
          </a:p>
        </p:txBody>
      </p:sp>
      <p:sp>
        <p:nvSpPr>
          <p:cNvPr id="29" name="TextBox 20"/>
          <p:cNvSpPr txBox="1">
            <a:spLocks noChangeArrowheads="1"/>
          </p:cNvSpPr>
          <p:nvPr/>
        </p:nvSpPr>
        <p:spPr bwMode="auto">
          <a:xfrm>
            <a:off x="1273298" y="5444563"/>
            <a:ext cx="7165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Proteins</a:t>
            </a:r>
          </a:p>
        </p:txBody>
      </p:sp>
      <p:sp>
        <p:nvSpPr>
          <p:cNvPr id="30" name="TextBox 21"/>
          <p:cNvSpPr txBox="1">
            <a:spLocks noChangeArrowheads="1"/>
          </p:cNvSpPr>
          <p:nvPr/>
        </p:nvSpPr>
        <p:spPr bwMode="auto">
          <a:xfrm>
            <a:off x="1270917" y="5690626"/>
            <a:ext cx="5257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Lipids</a:t>
            </a:r>
          </a:p>
        </p:txBody>
      </p:sp>
      <p:sp>
        <p:nvSpPr>
          <p:cNvPr id="31" name="TextBox 22"/>
          <p:cNvSpPr txBox="1">
            <a:spLocks noChangeArrowheads="1"/>
          </p:cNvSpPr>
          <p:nvPr/>
        </p:nvSpPr>
        <p:spPr bwMode="auto">
          <a:xfrm>
            <a:off x="1272504" y="5993838"/>
            <a:ext cx="14042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Small molecules</a:t>
            </a:r>
          </a:p>
        </p:txBody>
      </p:sp>
      <p:sp>
        <p:nvSpPr>
          <p:cNvPr id="32" name="TextBox 23"/>
          <p:cNvSpPr txBox="1">
            <a:spLocks noChangeArrowheads="1"/>
          </p:cNvSpPr>
          <p:nvPr/>
        </p:nvSpPr>
        <p:spPr bwMode="auto">
          <a:xfrm>
            <a:off x="1273297" y="6349438"/>
            <a:ext cx="557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Atoms</a:t>
            </a:r>
          </a:p>
        </p:txBody>
      </p:sp>
      <p:sp>
        <p:nvSpPr>
          <p:cNvPr id="33" name="TextBox 24"/>
          <p:cNvSpPr txBox="1">
            <a:spLocks noChangeArrowheads="1"/>
          </p:cNvSpPr>
          <p:nvPr/>
        </p:nvSpPr>
        <p:spPr bwMode="auto">
          <a:xfrm>
            <a:off x="1270917" y="594751"/>
            <a:ext cx="11926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Human height</a:t>
            </a:r>
          </a:p>
        </p:txBody>
      </p:sp>
      <p:sp>
        <p:nvSpPr>
          <p:cNvPr id="34" name="TextBox 25"/>
          <p:cNvSpPr txBox="1">
            <a:spLocks noChangeArrowheads="1"/>
          </p:cNvSpPr>
          <p:nvPr/>
        </p:nvSpPr>
        <p:spPr bwMode="auto">
          <a:xfrm>
            <a:off x="1271710" y="876529"/>
            <a:ext cx="151163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smtClean="0">
                <a:solidFill>
                  <a:srgbClr val="000000"/>
                </a:solidFill>
                <a:latin typeface="Arial"/>
                <a:ea typeface="ＭＳ Ｐゴシック" charset="0"/>
              </a:rPr>
              <a:t>Length of some</a:t>
            </a:r>
          </a:p>
          <a:p>
            <a:pPr eaLnBrk="0" hangingPunct="0">
              <a:lnSpc>
                <a:spcPts val="1500"/>
              </a:lnSpc>
            </a:pPr>
            <a:r>
              <a:rPr lang="en-US" sz="1400" b="1" dirty="0" smtClean="0">
                <a:solidFill>
                  <a:srgbClr val="000000"/>
                </a:solidFill>
                <a:latin typeface="Arial"/>
                <a:ea typeface="ＭＳ Ｐゴシック" charset="0"/>
              </a:rPr>
              <a:t>nerve and muscle</a:t>
            </a:r>
          </a:p>
          <a:p>
            <a:pPr eaLnBrk="0" hangingPunct="0">
              <a:lnSpc>
                <a:spcPts val="1500"/>
              </a:lnSpc>
            </a:pPr>
            <a:r>
              <a:rPr lang="en-US" sz="1400" b="1" dirty="0" smtClean="0">
                <a:solidFill>
                  <a:srgbClr val="000000"/>
                </a:solidFill>
                <a:latin typeface="Arial"/>
                <a:ea typeface="ＭＳ Ｐゴシック" charset="0"/>
              </a:rPr>
              <a:t>cells</a:t>
            </a:r>
            <a:endParaRPr lang="en-US" sz="1400" b="1" dirty="0">
              <a:solidFill>
                <a:srgbClr val="000000"/>
              </a:solidFill>
              <a:latin typeface="Arial"/>
              <a:ea typeface="ＭＳ Ｐゴシック" charset="0"/>
            </a:endParaRPr>
          </a:p>
        </p:txBody>
      </p:sp>
      <p:sp>
        <p:nvSpPr>
          <p:cNvPr id="35" name="TextBox 28"/>
          <p:cNvSpPr txBox="1">
            <a:spLocks noChangeArrowheads="1"/>
          </p:cNvSpPr>
          <p:nvPr/>
        </p:nvSpPr>
        <p:spPr bwMode="auto">
          <a:xfrm>
            <a:off x="1275679" y="1515500"/>
            <a:ext cx="10627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Chicken egg</a:t>
            </a:r>
          </a:p>
        </p:txBody>
      </p:sp>
      <p:sp>
        <p:nvSpPr>
          <p:cNvPr id="36" name="TextBox 29"/>
          <p:cNvSpPr txBox="1">
            <a:spLocks noChangeArrowheads="1"/>
          </p:cNvSpPr>
          <p:nvPr/>
        </p:nvSpPr>
        <p:spPr bwMode="auto">
          <a:xfrm>
            <a:off x="4233985" y="1571061"/>
            <a:ext cx="118141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smtClean="0">
                <a:solidFill>
                  <a:srgbClr val="000000"/>
                </a:solidFill>
                <a:latin typeface="Arial"/>
                <a:ea typeface="ＭＳ Ｐゴシック" charset="0"/>
              </a:rPr>
              <a:t>Visible with</a:t>
            </a:r>
          </a:p>
          <a:p>
            <a:pPr eaLnBrk="0" hangingPunct="0">
              <a:lnSpc>
                <a:spcPts val="1500"/>
              </a:lnSpc>
            </a:pPr>
            <a:r>
              <a:rPr lang="en-US" sz="1400" b="1" dirty="0" smtClean="0">
                <a:solidFill>
                  <a:srgbClr val="000000"/>
                </a:solidFill>
                <a:latin typeface="Arial"/>
                <a:ea typeface="ＭＳ Ｐゴシック" charset="0"/>
              </a:rPr>
              <a:t>the naked eye</a:t>
            </a:r>
            <a:endParaRPr lang="en-US" sz="1400" b="1" dirty="0">
              <a:solidFill>
                <a:srgbClr val="000000"/>
              </a:solidFill>
              <a:latin typeface="Arial"/>
              <a:ea typeface="ＭＳ Ｐゴシック" charset="0"/>
            </a:endParaRPr>
          </a:p>
        </p:txBody>
      </p:sp>
      <p:sp>
        <p:nvSpPr>
          <p:cNvPr id="37" name="TextBox 31"/>
          <p:cNvSpPr txBox="1">
            <a:spLocks noChangeArrowheads="1"/>
          </p:cNvSpPr>
          <p:nvPr/>
        </p:nvSpPr>
        <p:spPr bwMode="auto">
          <a:xfrm>
            <a:off x="4334791" y="4210282"/>
            <a:ext cx="22073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Measurement Equivalents</a:t>
            </a:r>
          </a:p>
        </p:txBody>
      </p:sp>
      <p:sp>
        <p:nvSpPr>
          <p:cNvPr id="38" name="TextBox 32"/>
          <p:cNvSpPr txBox="1">
            <a:spLocks noChangeArrowheads="1"/>
          </p:cNvSpPr>
          <p:nvPr/>
        </p:nvSpPr>
        <p:spPr bwMode="auto">
          <a:xfrm>
            <a:off x="4332410" y="4603188"/>
            <a:ext cx="45012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 meter (m)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a:t>
            </a:r>
            <a:r>
              <a:rPr lang="en-US" sz="1400" b="1" dirty="0">
                <a:solidFill>
                  <a:srgbClr val="000000"/>
                </a:solidFill>
                <a:latin typeface="Arial"/>
                <a:ea typeface="ＭＳ Ｐゴシック" charset="0"/>
              </a:rPr>
              <a:t>100 cm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a:t>
            </a:r>
            <a:r>
              <a:rPr lang="en-US" sz="1400" b="1" dirty="0">
                <a:solidFill>
                  <a:srgbClr val="000000"/>
                </a:solidFill>
                <a:latin typeface="Arial"/>
                <a:ea typeface="ＭＳ Ｐゴシック" charset="0"/>
              </a:rPr>
              <a:t>1,000 mm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a:t>
            </a:r>
            <a:r>
              <a:rPr lang="en-US" sz="1400" b="1" dirty="0">
                <a:solidFill>
                  <a:srgbClr val="000000"/>
                </a:solidFill>
                <a:latin typeface="Arial"/>
                <a:ea typeface="ＭＳ Ｐゴシック" charset="0"/>
              </a:rPr>
              <a:t>about 39.4 inches</a:t>
            </a:r>
          </a:p>
        </p:txBody>
      </p:sp>
      <p:sp>
        <p:nvSpPr>
          <p:cNvPr id="39" name="TextBox 38"/>
          <p:cNvSpPr txBox="1"/>
          <p:nvPr/>
        </p:nvSpPr>
        <p:spPr>
          <a:xfrm>
            <a:off x="4334791" y="5056419"/>
            <a:ext cx="2045432" cy="215444"/>
          </a:xfrm>
          <a:prstGeom prst="rect">
            <a:avLst/>
          </a:prstGeom>
          <a:noFill/>
        </p:spPr>
        <p:txBody>
          <a:bodyPr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1 centimeter (cm</a:t>
            </a:r>
            <a:r>
              <a:rPr lang="en-US" sz="1400" b="1" dirty="0" smtClean="0">
                <a:solidFill>
                  <a:srgbClr val="000000"/>
                </a:solidFill>
                <a:latin typeface="Arial"/>
                <a:ea typeface="ＭＳ Ｐゴシック" charset="0"/>
              </a:rPr>
              <a:t>)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10</a:t>
            </a:r>
            <a:r>
              <a:rPr lang="en-US" sz="1400" b="1" baseline="50000" dirty="0" smtClean="0">
                <a:solidFill>
                  <a:srgbClr val="000000"/>
                </a:solidFill>
                <a:latin typeface="Symbol" pitchFamily="18" charset="2"/>
                <a:ea typeface="ＭＳ Ｐゴシック" charset="0"/>
                <a:sym typeface="Symbol"/>
              </a:rPr>
              <a:t></a:t>
            </a:r>
            <a:r>
              <a:rPr lang="en-US" sz="1400" b="1" baseline="50000" dirty="0" smtClean="0">
                <a:solidFill>
                  <a:srgbClr val="000000"/>
                </a:solidFill>
                <a:latin typeface="Arial"/>
                <a:ea typeface="ＭＳ Ｐゴシック" charset="0"/>
              </a:rPr>
              <a:t>2</a:t>
            </a:r>
            <a:endParaRPr lang="en-US" sz="1400" b="1" baseline="50000" dirty="0">
              <a:solidFill>
                <a:srgbClr val="000000"/>
              </a:solidFill>
              <a:latin typeface="Arial"/>
              <a:ea typeface="ＭＳ Ｐゴシック" charset="0"/>
            </a:endParaRPr>
          </a:p>
        </p:txBody>
      </p:sp>
      <p:sp>
        <p:nvSpPr>
          <p:cNvPr id="40" name="TextBox 39"/>
          <p:cNvSpPr txBox="1"/>
          <p:nvPr/>
        </p:nvSpPr>
        <p:spPr>
          <a:xfrm>
            <a:off x="4334791" y="5478695"/>
            <a:ext cx="2077492" cy="215444"/>
          </a:xfrm>
          <a:prstGeom prst="rect">
            <a:avLst/>
          </a:prstGeom>
          <a:noFill/>
        </p:spPr>
        <p:txBody>
          <a:bodyPr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1 millimeter (mm)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10</a:t>
            </a:r>
            <a:r>
              <a:rPr lang="en-US" sz="1400" b="1" baseline="50000" dirty="0" smtClean="0">
                <a:solidFill>
                  <a:srgbClr val="000000"/>
                </a:solidFill>
                <a:latin typeface="Symbol" pitchFamily="18" charset="2"/>
                <a:ea typeface="ＭＳ Ｐゴシック" charset="0"/>
                <a:sym typeface="Symbol"/>
              </a:rPr>
              <a:t></a:t>
            </a:r>
            <a:r>
              <a:rPr lang="en-US" sz="1400" b="1" baseline="50000" dirty="0" smtClean="0">
                <a:solidFill>
                  <a:srgbClr val="000000"/>
                </a:solidFill>
                <a:latin typeface="Arial"/>
                <a:ea typeface="ＭＳ Ｐゴシック" charset="0"/>
              </a:rPr>
              <a:t>3</a:t>
            </a:r>
            <a:endParaRPr lang="en-US" sz="1400" b="1" baseline="50000" dirty="0">
              <a:solidFill>
                <a:srgbClr val="000000"/>
              </a:solidFill>
              <a:latin typeface="Arial"/>
              <a:ea typeface="ＭＳ Ｐゴシック" charset="0"/>
            </a:endParaRPr>
          </a:p>
        </p:txBody>
      </p:sp>
      <p:sp>
        <p:nvSpPr>
          <p:cNvPr id="41" name="TextBox 40"/>
          <p:cNvSpPr txBox="1"/>
          <p:nvPr/>
        </p:nvSpPr>
        <p:spPr>
          <a:xfrm>
            <a:off x="6493794" y="4988158"/>
            <a:ext cx="80150" cy="172355"/>
          </a:xfrm>
          <a:prstGeom prst="rect">
            <a:avLst/>
          </a:prstGeom>
          <a:noFill/>
        </p:spPr>
        <p:txBody>
          <a:bodyPr wrap="none" lIns="0" tIns="0" rIns="0" bIns="0">
            <a:spAutoFit/>
          </a:bodyPr>
          <a:lstStyle/>
          <a:p>
            <a:pPr eaLnBrk="0" fontAlgn="auto" hangingPunct="0">
              <a:spcBef>
                <a:spcPts val="0"/>
              </a:spcBef>
              <a:spcAft>
                <a:spcPts val="0"/>
              </a:spcAft>
              <a:defRPr/>
            </a:pPr>
            <a:r>
              <a:rPr lang="en-US" sz="1120" b="1" dirty="0">
                <a:solidFill>
                  <a:srgbClr val="000000"/>
                </a:solidFill>
                <a:latin typeface="Arial"/>
                <a:ea typeface="ＭＳ Ｐゴシック" charset="0"/>
              </a:rPr>
              <a:t>1</a:t>
            </a:r>
          </a:p>
        </p:txBody>
      </p:sp>
      <p:sp>
        <p:nvSpPr>
          <p:cNvPr id="42" name="TextBox 41"/>
          <p:cNvSpPr txBox="1"/>
          <p:nvPr/>
        </p:nvSpPr>
        <p:spPr>
          <a:xfrm>
            <a:off x="6414419" y="5153258"/>
            <a:ext cx="240450" cy="172355"/>
          </a:xfrm>
          <a:prstGeom prst="rect">
            <a:avLst/>
          </a:prstGeom>
          <a:noFill/>
        </p:spPr>
        <p:txBody>
          <a:bodyPr wrap="none" lIns="0" tIns="0" rIns="0" bIns="0">
            <a:spAutoFit/>
          </a:bodyPr>
          <a:lstStyle/>
          <a:p>
            <a:pPr eaLnBrk="0" fontAlgn="auto" hangingPunct="0">
              <a:spcBef>
                <a:spcPts val="0"/>
              </a:spcBef>
              <a:spcAft>
                <a:spcPts val="0"/>
              </a:spcAft>
              <a:defRPr/>
            </a:pPr>
            <a:r>
              <a:rPr lang="en-US" sz="1120" b="1" dirty="0">
                <a:solidFill>
                  <a:srgbClr val="000000"/>
                </a:solidFill>
                <a:latin typeface="Arial"/>
                <a:ea typeface="ＭＳ Ｐゴシック" charset="0"/>
              </a:rPr>
              <a:t>100</a:t>
            </a:r>
          </a:p>
        </p:txBody>
      </p:sp>
      <p:sp>
        <p:nvSpPr>
          <p:cNvPr id="43" name="TextBox 42"/>
          <p:cNvSpPr txBox="1"/>
          <p:nvPr/>
        </p:nvSpPr>
        <p:spPr>
          <a:xfrm>
            <a:off x="6558088" y="5407257"/>
            <a:ext cx="80150" cy="172355"/>
          </a:xfrm>
          <a:prstGeom prst="rect">
            <a:avLst/>
          </a:prstGeom>
          <a:noFill/>
        </p:spPr>
        <p:txBody>
          <a:bodyPr wrap="none" lIns="0" tIns="0" rIns="0" bIns="0">
            <a:spAutoFit/>
          </a:bodyPr>
          <a:lstStyle/>
          <a:p>
            <a:pPr eaLnBrk="0" fontAlgn="auto" hangingPunct="0">
              <a:spcBef>
                <a:spcPts val="0"/>
              </a:spcBef>
              <a:spcAft>
                <a:spcPts val="0"/>
              </a:spcAft>
              <a:defRPr/>
            </a:pPr>
            <a:r>
              <a:rPr lang="en-US" sz="1120" b="1" dirty="0">
                <a:solidFill>
                  <a:srgbClr val="000000"/>
                </a:solidFill>
                <a:latin typeface="Arial"/>
                <a:ea typeface="ＭＳ Ｐゴシック" charset="0"/>
              </a:rPr>
              <a:t>1</a:t>
            </a:r>
          </a:p>
        </p:txBody>
      </p:sp>
      <p:sp>
        <p:nvSpPr>
          <p:cNvPr id="44" name="TextBox 43"/>
          <p:cNvSpPr txBox="1"/>
          <p:nvPr/>
        </p:nvSpPr>
        <p:spPr>
          <a:xfrm>
            <a:off x="6422356" y="5577119"/>
            <a:ext cx="360676" cy="172355"/>
          </a:xfrm>
          <a:prstGeom prst="rect">
            <a:avLst/>
          </a:prstGeom>
          <a:noFill/>
        </p:spPr>
        <p:txBody>
          <a:bodyPr wrap="none" lIns="0" tIns="0" rIns="0" bIns="0">
            <a:spAutoFit/>
          </a:bodyPr>
          <a:lstStyle/>
          <a:p>
            <a:pPr eaLnBrk="0" fontAlgn="auto" hangingPunct="0">
              <a:spcBef>
                <a:spcPts val="0"/>
              </a:spcBef>
              <a:spcAft>
                <a:spcPts val="0"/>
              </a:spcAft>
              <a:defRPr/>
            </a:pPr>
            <a:r>
              <a:rPr lang="en-US" sz="1120" b="1" dirty="0">
                <a:solidFill>
                  <a:srgbClr val="000000"/>
                </a:solidFill>
                <a:latin typeface="Arial"/>
                <a:ea typeface="ＭＳ Ｐゴシック" charset="0"/>
              </a:rPr>
              <a:t>1,000</a:t>
            </a:r>
          </a:p>
        </p:txBody>
      </p:sp>
      <p:sp>
        <p:nvSpPr>
          <p:cNvPr id="45" name="TextBox 39"/>
          <p:cNvSpPr txBox="1">
            <a:spLocks noChangeArrowheads="1"/>
          </p:cNvSpPr>
          <p:nvPr/>
        </p:nvSpPr>
        <p:spPr bwMode="auto">
          <a:xfrm>
            <a:off x="335085" y="4733363"/>
            <a:ext cx="6171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100 nm</a:t>
            </a:r>
          </a:p>
        </p:txBody>
      </p:sp>
      <p:sp>
        <p:nvSpPr>
          <p:cNvPr id="46" name="TextBox 40"/>
          <p:cNvSpPr txBox="1">
            <a:spLocks noChangeArrowheads="1"/>
          </p:cNvSpPr>
          <p:nvPr/>
        </p:nvSpPr>
        <p:spPr bwMode="auto">
          <a:xfrm>
            <a:off x="433510" y="5297720"/>
            <a:ext cx="51777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10 nm</a:t>
            </a:r>
          </a:p>
        </p:txBody>
      </p:sp>
      <p:sp>
        <p:nvSpPr>
          <p:cNvPr id="47" name="TextBox 41"/>
          <p:cNvSpPr txBox="1">
            <a:spLocks noChangeArrowheads="1"/>
          </p:cNvSpPr>
          <p:nvPr/>
        </p:nvSpPr>
        <p:spPr bwMode="auto">
          <a:xfrm>
            <a:off x="533523" y="5862869"/>
            <a:ext cx="4183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1 nm</a:t>
            </a:r>
          </a:p>
        </p:txBody>
      </p:sp>
      <p:sp>
        <p:nvSpPr>
          <p:cNvPr id="48" name="TextBox 42"/>
          <p:cNvSpPr txBox="1">
            <a:spLocks noChangeArrowheads="1"/>
          </p:cNvSpPr>
          <p:nvPr/>
        </p:nvSpPr>
        <p:spPr bwMode="auto">
          <a:xfrm>
            <a:off x="384298" y="6414526"/>
            <a:ext cx="5674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0.1 nm</a:t>
            </a:r>
          </a:p>
        </p:txBody>
      </p:sp>
      <p:sp>
        <p:nvSpPr>
          <p:cNvPr id="49" name="TextBox 43"/>
          <p:cNvSpPr txBox="1">
            <a:spLocks noChangeArrowheads="1"/>
          </p:cNvSpPr>
          <p:nvPr/>
        </p:nvSpPr>
        <p:spPr bwMode="auto">
          <a:xfrm>
            <a:off x="6788113" y="5054038"/>
            <a:ext cx="15645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m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a:t>
            </a:r>
            <a:r>
              <a:rPr lang="en-US" sz="1400" b="1" dirty="0">
                <a:solidFill>
                  <a:srgbClr val="000000"/>
                </a:solidFill>
                <a:latin typeface="Arial"/>
                <a:ea typeface="ＭＳ Ｐゴシック" charset="0"/>
              </a:rPr>
              <a:t>about 0.4 inch</a:t>
            </a:r>
          </a:p>
        </p:txBody>
      </p:sp>
      <p:sp>
        <p:nvSpPr>
          <p:cNvPr id="50" name="TextBox 44"/>
          <p:cNvSpPr txBox="1">
            <a:spLocks noChangeArrowheads="1"/>
          </p:cNvSpPr>
          <p:nvPr/>
        </p:nvSpPr>
        <p:spPr bwMode="auto">
          <a:xfrm>
            <a:off x="6909716" y="5481076"/>
            <a:ext cx="3141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Arial"/>
                <a:ea typeface="ＭＳ Ｐゴシック" charset="0"/>
              </a:rPr>
              <a:t>m </a:t>
            </a:r>
            <a:r>
              <a:rPr lang="en-US" sz="1400" b="1" dirty="0" smtClean="0">
                <a:solidFill>
                  <a:srgbClr val="000000"/>
                </a:solidFill>
                <a:latin typeface="Symbol"/>
                <a:ea typeface="ＭＳ Ｐゴシック" charset="0"/>
              </a:rPr>
              <a:t>=</a:t>
            </a:r>
            <a:endParaRPr lang="en-US" sz="1400" b="1" dirty="0">
              <a:solidFill>
                <a:srgbClr val="000000"/>
              </a:solidFill>
              <a:latin typeface="Symbol"/>
              <a:ea typeface="ＭＳ Ｐゴシック" charset="0"/>
            </a:endParaRPr>
          </a:p>
        </p:txBody>
      </p:sp>
      <p:sp>
        <p:nvSpPr>
          <p:cNvPr id="51" name="TextBox 50"/>
          <p:cNvSpPr txBox="1"/>
          <p:nvPr/>
        </p:nvSpPr>
        <p:spPr>
          <a:xfrm>
            <a:off x="7338342" y="5404876"/>
            <a:ext cx="80150" cy="172355"/>
          </a:xfrm>
          <a:prstGeom prst="rect">
            <a:avLst/>
          </a:prstGeom>
          <a:noFill/>
        </p:spPr>
        <p:txBody>
          <a:bodyPr wrap="none" lIns="0" tIns="0" rIns="0" bIns="0">
            <a:spAutoFit/>
          </a:bodyPr>
          <a:lstStyle/>
          <a:p>
            <a:pPr eaLnBrk="0" fontAlgn="auto" hangingPunct="0">
              <a:spcBef>
                <a:spcPts val="0"/>
              </a:spcBef>
              <a:spcAft>
                <a:spcPts val="0"/>
              </a:spcAft>
              <a:defRPr/>
            </a:pPr>
            <a:r>
              <a:rPr lang="en-US" sz="1120" b="1" dirty="0">
                <a:solidFill>
                  <a:srgbClr val="000000"/>
                </a:solidFill>
                <a:latin typeface="Arial"/>
                <a:ea typeface="ＭＳ Ｐゴシック" charset="0"/>
              </a:rPr>
              <a:t>1</a:t>
            </a:r>
          </a:p>
        </p:txBody>
      </p:sp>
      <p:sp>
        <p:nvSpPr>
          <p:cNvPr id="52" name="TextBox 51"/>
          <p:cNvSpPr txBox="1"/>
          <p:nvPr/>
        </p:nvSpPr>
        <p:spPr>
          <a:xfrm>
            <a:off x="7301035" y="5577119"/>
            <a:ext cx="160300" cy="172355"/>
          </a:xfrm>
          <a:prstGeom prst="rect">
            <a:avLst/>
          </a:prstGeom>
          <a:noFill/>
        </p:spPr>
        <p:txBody>
          <a:bodyPr wrap="none" lIns="0" tIns="0" rIns="0" bIns="0">
            <a:spAutoFit/>
          </a:bodyPr>
          <a:lstStyle/>
          <a:p>
            <a:pPr eaLnBrk="0" fontAlgn="auto" hangingPunct="0">
              <a:spcBef>
                <a:spcPts val="0"/>
              </a:spcBef>
              <a:spcAft>
                <a:spcPts val="0"/>
              </a:spcAft>
              <a:defRPr/>
            </a:pPr>
            <a:r>
              <a:rPr lang="en-US" sz="1120" b="1" dirty="0" smtClean="0">
                <a:solidFill>
                  <a:srgbClr val="000000"/>
                </a:solidFill>
                <a:latin typeface="Arial"/>
                <a:ea typeface="ＭＳ Ｐゴシック" charset="0"/>
              </a:rPr>
              <a:t>10</a:t>
            </a:r>
            <a:endParaRPr lang="en-US" sz="1400" b="1" dirty="0">
              <a:solidFill>
                <a:srgbClr val="000000"/>
              </a:solidFill>
              <a:latin typeface="Arial"/>
              <a:ea typeface="ＭＳ Ｐゴシック" charset="0"/>
            </a:endParaRPr>
          </a:p>
        </p:txBody>
      </p:sp>
      <p:sp>
        <p:nvSpPr>
          <p:cNvPr id="53" name="TextBox 52"/>
          <p:cNvSpPr txBox="1"/>
          <p:nvPr/>
        </p:nvSpPr>
        <p:spPr>
          <a:xfrm>
            <a:off x="4332410" y="5919226"/>
            <a:ext cx="3231654" cy="215444"/>
          </a:xfrm>
          <a:prstGeom prst="rect">
            <a:avLst/>
          </a:prstGeom>
          <a:noFill/>
        </p:spPr>
        <p:txBody>
          <a:bodyPr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1 micrometer </a:t>
            </a:r>
            <a:r>
              <a:rPr lang="en-US" sz="1400" b="1" dirty="0" smtClean="0">
                <a:solidFill>
                  <a:srgbClr val="000000"/>
                </a:solidFill>
                <a:latin typeface="Arial"/>
                <a:ea typeface="ＭＳ Ｐゴシック" charset="0"/>
              </a:rPr>
              <a:t>(</a:t>
            </a:r>
            <a:r>
              <a:rPr lang="en-US" sz="1400" b="1" dirty="0">
                <a:solidFill>
                  <a:srgbClr val="000000"/>
                </a:solidFill>
                <a:latin typeface="Symbol" pitchFamily="18" charset="2"/>
                <a:ea typeface="ＭＳ Ｐゴシック" charset="0"/>
              </a:rPr>
              <a:t>m</a:t>
            </a:r>
            <a:r>
              <a:rPr lang="en-US" sz="1400" b="1" dirty="0" smtClean="0">
                <a:solidFill>
                  <a:srgbClr val="000000"/>
                </a:solidFill>
                <a:latin typeface="Arial"/>
                <a:ea typeface="ＭＳ Ｐゴシック" charset="0"/>
              </a:rPr>
              <a:t>m</a:t>
            </a:r>
            <a:r>
              <a:rPr lang="en-US" sz="1400" b="1" dirty="0">
                <a:solidFill>
                  <a:srgbClr val="000000"/>
                </a:solidFill>
                <a:latin typeface="Arial"/>
                <a:ea typeface="ＭＳ Ｐゴシック" charset="0"/>
              </a:rPr>
              <a:t>)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10</a:t>
            </a:r>
            <a:r>
              <a:rPr lang="en-US" sz="1400" b="1" baseline="50000" dirty="0" smtClean="0">
                <a:solidFill>
                  <a:srgbClr val="000000"/>
                </a:solidFill>
                <a:latin typeface="Symbol" pitchFamily="18" charset="2"/>
                <a:ea typeface="ＭＳ Ｐゴシック" charset="0"/>
                <a:sym typeface="Symbol"/>
              </a:rPr>
              <a:t></a:t>
            </a:r>
            <a:r>
              <a:rPr lang="en-US" sz="1400" b="1" baseline="50000" dirty="0" smtClean="0">
                <a:solidFill>
                  <a:srgbClr val="000000"/>
                </a:solidFill>
                <a:latin typeface="Arial"/>
                <a:ea typeface="ＭＳ Ｐゴシック" charset="0"/>
              </a:rPr>
              <a:t>6</a:t>
            </a:r>
            <a:r>
              <a:rPr lang="en-US" sz="1400" b="1" dirty="0" smtClean="0">
                <a:solidFill>
                  <a:srgbClr val="000000"/>
                </a:solidFill>
                <a:latin typeface="Arial"/>
                <a:ea typeface="ＭＳ Ｐゴシック" charset="0"/>
              </a:rPr>
              <a:t> m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10</a:t>
            </a:r>
            <a:r>
              <a:rPr lang="en-US" sz="1400" b="1" baseline="50000" dirty="0" smtClean="0">
                <a:solidFill>
                  <a:srgbClr val="000000"/>
                </a:solidFill>
                <a:latin typeface="Symbol" pitchFamily="18" charset="2"/>
                <a:ea typeface="ＭＳ Ｐゴシック" charset="0"/>
                <a:sym typeface="Symbol"/>
              </a:rPr>
              <a:t></a:t>
            </a:r>
            <a:r>
              <a:rPr lang="en-US" sz="1400" b="1" baseline="50000" dirty="0" smtClean="0">
                <a:solidFill>
                  <a:srgbClr val="000000"/>
                </a:solidFill>
                <a:latin typeface="Arial"/>
                <a:ea typeface="ＭＳ Ｐゴシック" charset="0"/>
              </a:rPr>
              <a:t>3</a:t>
            </a:r>
            <a:r>
              <a:rPr lang="en-US" sz="1400" b="1" dirty="0" smtClean="0">
                <a:solidFill>
                  <a:srgbClr val="000000"/>
                </a:solidFill>
                <a:latin typeface="Arial"/>
                <a:ea typeface="ＭＳ Ｐゴシック" charset="0"/>
              </a:rPr>
              <a:t> mm</a:t>
            </a:r>
            <a:endParaRPr lang="en-US" sz="1400" b="1" dirty="0">
              <a:solidFill>
                <a:srgbClr val="000000"/>
              </a:solidFill>
              <a:latin typeface="Arial"/>
              <a:ea typeface="ＭＳ Ｐゴシック" charset="0"/>
            </a:endParaRPr>
          </a:p>
        </p:txBody>
      </p:sp>
      <p:sp>
        <p:nvSpPr>
          <p:cNvPr id="54" name="TextBox 53"/>
          <p:cNvSpPr txBox="1"/>
          <p:nvPr/>
        </p:nvSpPr>
        <p:spPr>
          <a:xfrm>
            <a:off x="4334791" y="6357376"/>
            <a:ext cx="3124253" cy="215444"/>
          </a:xfrm>
          <a:prstGeom prst="rect">
            <a:avLst/>
          </a:prstGeom>
          <a:noFill/>
        </p:spPr>
        <p:txBody>
          <a:bodyPr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1 nanometer (nm)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10</a:t>
            </a:r>
            <a:r>
              <a:rPr lang="en-US" sz="1200" b="1" baseline="50000" dirty="0" smtClean="0">
                <a:solidFill>
                  <a:srgbClr val="000000"/>
                </a:solidFill>
                <a:latin typeface="Symbol" pitchFamily="18" charset="2"/>
                <a:ea typeface="ＭＳ Ｐゴシック" charset="0"/>
                <a:sym typeface="Symbol"/>
              </a:rPr>
              <a:t></a:t>
            </a:r>
            <a:r>
              <a:rPr lang="en-US" sz="1200" b="1" baseline="50000" dirty="0" smtClean="0">
                <a:solidFill>
                  <a:srgbClr val="000000"/>
                </a:solidFill>
                <a:latin typeface="Arial"/>
                <a:ea typeface="ＭＳ Ｐゴシック" charset="0"/>
              </a:rPr>
              <a:t>9</a:t>
            </a:r>
            <a:r>
              <a:rPr lang="en-US" sz="1400" b="1" dirty="0" smtClean="0">
                <a:solidFill>
                  <a:srgbClr val="000000"/>
                </a:solidFill>
                <a:latin typeface="Arial"/>
                <a:ea typeface="ＭＳ Ｐゴシック" charset="0"/>
              </a:rPr>
              <a:t> m </a:t>
            </a:r>
            <a:r>
              <a:rPr lang="en-US" sz="1400" b="1" dirty="0" smtClean="0">
                <a:solidFill>
                  <a:srgbClr val="000000"/>
                </a:solidFill>
                <a:latin typeface="Symbol"/>
                <a:ea typeface="ＭＳ Ｐゴシック" charset="0"/>
              </a:rPr>
              <a:t>=</a:t>
            </a:r>
            <a:r>
              <a:rPr lang="en-US" sz="1400" b="1" dirty="0" smtClean="0">
                <a:solidFill>
                  <a:srgbClr val="000000"/>
                </a:solidFill>
                <a:latin typeface="Arial"/>
                <a:ea typeface="ＭＳ Ｐゴシック" charset="0"/>
              </a:rPr>
              <a:t> 10</a:t>
            </a:r>
            <a:r>
              <a:rPr lang="en-US" sz="1400" b="1" baseline="50000" dirty="0" smtClean="0">
                <a:solidFill>
                  <a:srgbClr val="000000"/>
                </a:solidFill>
                <a:latin typeface="Symbol" pitchFamily="18" charset="2"/>
                <a:ea typeface="ＭＳ Ｐゴシック" charset="0"/>
                <a:sym typeface="Symbol"/>
              </a:rPr>
              <a:t></a:t>
            </a:r>
            <a:r>
              <a:rPr lang="en-US" sz="1400" b="1" baseline="50000" dirty="0" smtClean="0">
                <a:solidFill>
                  <a:srgbClr val="000000"/>
                </a:solidFill>
                <a:latin typeface="Arial"/>
                <a:ea typeface="ＭＳ Ｐゴシック" charset="0"/>
              </a:rPr>
              <a:t>3</a:t>
            </a:r>
            <a:r>
              <a:rPr lang="en-US" sz="1400" b="1" dirty="0" smtClean="0">
                <a:solidFill>
                  <a:srgbClr val="000000"/>
                </a:solidFill>
                <a:latin typeface="Arial"/>
                <a:ea typeface="ＭＳ Ｐゴシック" charset="0"/>
              </a:rPr>
              <a:t> µm</a:t>
            </a:r>
            <a:endParaRPr lang="en-US" sz="1400" b="1" dirty="0">
              <a:solidFill>
                <a:srgbClr val="000000"/>
              </a:solidFill>
              <a:latin typeface="Arial"/>
              <a:ea typeface="ＭＳ Ｐゴシック" charset="0"/>
            </a:endParaRPr>
          </a:p>
        </p:txBody>
      </p:sp>
      <p:sp>
        <p:nvSpPr>
          <p:cNvPr id="55" name="TextBox 54"/>
          <p:cNvSpPr txBox="1"/>
          <p:nvPr/>
        </p:nvSpPr>
        <p:spPr>
          <a:xfrm>
            <a:off x="7501811" y="5479830"/>
            <a:ext cx="259686" cy="215444"/>
          </a:xfrm>
          <a:prstGeom prst="rect">
            <a:avLst/>
          </a:prstGeom>
          <a:noFill/>
        </p:spPr>
        <p:txBody>
          <a:bodyPr wrap="none" lIns="0" tIns="0" rIns="0" bIns="0">
            <a:spAutoFit/>
          </a:bodyPr>
          <a:lstStyle/>
          <a:p>
            <a:pPr eaLnBrk="0" fontAlgn="auto" hangingPunct="0">
              <a:spcBef>
                <a:spcPts val="0"/>
              </a:spcBef>
              <a:spcAft>
                <a:spcPts val="0"/>
              </a:spcAft>
              <a:defRPr/>
            </a:pPr>
            <a:r>
              <a:rPr lang="en-US" sz="1400" b="1" dirty="0" smtClean="0">
                <a:solidFill>
                  <a:srgbClr val="000000"/>
                </a:solidFill>
                <a:latin typeface="Arial"/>
                <a:ea typeface="ＭＳ Ｐゴシック" charset="0"/>
              </a:rPr>
              <a:t>cm</a:t>
            </a:r>
            <a:endParaRPr lang="en-US" sz="1400" b="1" dirty="0">
              <a:solidFill>
                <a:srgbClr val="000000"/>
              </a:solidFill>
              <a:latin typeface="Arial"/>
              <a:ea typeface="ＭＳ Ｐゴシック" charset="0"/>
            </a:endParaRPr>
          </a:p>
        </p:txBody>
      </p:sp>
      <p:grpSp>
        <p:nvGrpSpPr>
          <p:cNvPr id="3" name="Group 2"/>
          <p:cNvGrpSpPr/>
          <p:nvPr/>
        </p:nvGrpSpPr>
        <p:grpSpPr>
          <a:xfrm>
            <a:off x="3991474" y="311944"/>
            <a:ext cx="204711" cy="2699842"/>
            <a:chOff x="3953370" y="378626"/>
            <a:chExt cx="204711" cy="2699842"/>
          </a:xfrm>
        </p:grpSpPr>
        <p:sp>
          <p:nvSpPr>
            <p:cNvPr id="85" name="Freeform 84"/>
            <p:cNvSpPr/>
            <p:nvPr/>
          </p:nvSpPr>
          <p:spPr>
            <a:xfrm>
              <a:off x="3953370" y="378626"/>
              <a:ext cx="108762" cy="2699842"/>
            </a:xfrm>
            <a:custGeom>
              <a:avLst/>
              <a:gdLst>
                <a:gd name="connsiteX0" fmla="*/ 0 w 108762"/>
                <a:gd name="connsiteY0" fmla="*/ 2699842 h 2699842"/>
                <a:gd name="connsiteX1" fmla="*/ 108762 w 108762"/>
                <a:gd name="connsiteY1" fmla="*/ 2699842 h 2699842"/>
                <a:gd name="connsiteX2" fmla="*/ 108762 w 108762"/>
                <a:gd name="connsiteY2" fmla="*/ 0 h 2699842"/>
                <a:gd name="connsiteX3" fmla="*/ 0 w 108762"/>
                <a:gd name="connsiteY3" fmla="*/ 0 h 2699842"/>
                <a:gd name="connsiteX4" fmla="*/ 0 w 108762"/>
                <a:gd name="connsiteY4" fmla="*/ 12801 h 2699842"/>
                <a:gd name="connsiteX5" fmla="*/ 95961 w 108762"/>
                <a:gd name="connsiteY5" fmla="*/ 12801 h 2699842"/>
                <a:gd name="connsiteX6" fmla="*/ 95961 w 108762"/>
                <a:gd name="connsiteY6" fmla="*/ 2687053 h 2699842"/>
                <a:gd name="connsiteX7" fmla="*/ 0 w 108762"/>
                <a:gd name="connsiteY7" fmla="*/ 2687053 h 2699842"/>
                <a:gd name="connsiteX8" fmla="*/ 0 w 108762"/>
                <a:gd name="connsiteY8" fmla="*/ 2699842 h 26998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08762" h="2699842">
                  <a:moveTo>
                    <a:pt x="0" y="2699842"/>
                  </a:moveTo>
                  <a:lnTo>
                    <a:pt x="108762" y="2699842"/>
                  </a:lnTo>
                  <a:lnTo>
                    <a:pt x="108762" y="0"/>
                  </a:lnTo>
                  <a:lnTo>
                    <a:pt x="0" y="0"/>
                  </a:lnTo>
                  <a:lnTo>
                    <a:pt x="0" y="12801"/>
                  </a:lnTo>
                  <a:lnTo>
                    <a:pt x="95961" y="12801"/>
                  </a:lnTo>
                  <a:lnTo>
                    <a:pt x="95961" y="2687053"/>
                  </a:lnTo>
                  <a:lnTo>
                    <a:pt x="0" y="2687053"/>
                  </a:lnTo>
                  <a:lnTo>
                    <a:pt x="0" y="2699842"/>
                  </a:lnTo>
                </a:path>
              </a:pathLst>
            </a:custGeom>
            <a:solidFill>
              <a:srgbClr val="231F20">
                <a:alpha val="100000"/>
              </a:srgbClr>
            </a:solidFill>
            <a:ln w="12700">
              <a:solidFill>
                <a:srgbClr val="000000">
                  <a:alpha val="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86" name="Freeform 3"/>
            <p:cNvSpPr/>
            <p:nvPr/>
          </p:nvSpPr>
          <p:spPr>
            <a:xfrm>
              <a:off x="4055732" y="1722160"/>
              <a:ext cx="102349" cy="12788"/>
            </a:xfrm>
            <a:custGeom>
              <a:avLst/>
              <a:gdLst>
                <a:gd name="connsiteX0" fmla="*/ 0 w 102349"/>
                <a:gd name="connsiteY0" fmla="*/ 6394 h 12788"/>
                <a:gd name="connsiteX1" fmla="*/ 102349 w 102349"/>
                <a:gd name="connsiteY1" fmla="*/ 6394 h 12788"/>
              </a:gdLst>
              <a:ahLst/>
              <a:cxnLst>
                <a:cxn ang="0">
                  <a:pos x="connsiteX0" y="connsiteY0"/>
                </a:cxn>
                <a:cxn ang="1">
                  <a:pos x="connsiteX1" y="connsiteY1"/>
                </a:cxn>
              </a:cxnLst>
              <a:rect l="l" t="t" r="r" b="b"/>
              <a:pathLst>
                <a:path w="102349" h="12788">
                  <a:moveTo>
                    <a:pt x="0" y="6394"/>
                  </a:moveTo>
                  <a:lnTo>
                    <a:pt x="102349" y="6394"/>
                  </a:lnTo>
                </a:path>
              </a:pathLst>
            </a:custGeom>
            <a:ln w="12700">
              <a:solidFill>
                <a:srgbClr val="231F20">
                  <a:alpha val="100000"/>
                </a:srgbClr>
              </a:solidFill>
              <a:prstDash val="solid"/>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87" name="Group 86"/>
          <p:cNvGrpSpPr/>
          <p:nvPr/>
        </p:nvGrpSpPr>
        <p:grpSpPr>
          <a:xfrm>
            <a:off x="6344508" y="5031315"/>
            <a:ext cx="380923" cy="282206"/>
            <a:chOff x="6044476" y="4808766"/>
            <a:chExt cx="380923" cy="282206"/>
          </a:xfrm>
        </p:grpSpPr>
        <p:sp>
          <p:nvSpPr>
            <p:cNvPr id="88" name="Freeform 3"/>
            <p:cNvSpPr/>
            <p:nvPr/>
          </p:nvSpPr>
          <p:spPr>
            <a:xfrm>
              <a:off x="6083820" y="4937632"/>
              <a:ext cx="285940" cy="8534"/>
            </a:xfrm>
            <a:custGeom>
              <a:avLst/>
              <a:gdLst>
                <a:gd name="connsiteX0" fmla="*/ 0 w 285940"/>
                <a:gd name="connsiteY0" fmla="*/ 4267 h 8534"/>
                <a:gd name="connsiteX1" fmla="*/ 285940 w 285940"/>
                <a:gd name="connsiteY1" fmla="*/ 4267 h 8534"/>
              </a:gdLst>
              <a:ahLst/>
              <a:cxnLst>
                <a:cxn ang="0">
                  <a:pos x="connsiteX0" y="connsiteY0"/>
                </a:cxn>
                <a:cxn ang="1">
                  <a:pos x="connsiteX1" y="connsiteY1"/>
                </a:cxn>
              </a:cxnLst>
              <a:rect l="l" t="t" r="r" b="b"/>
              <a:pathLst>
                <a:path w="285940" h="8534">
                  <a:moveTo>
                    <a:pt x="0" y="4267"/>
                  </a:moveTo>
                  <a:lnTo>
                    <a:pt x="285940" y="4267"/>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89" name="Freeform 3"/>
            <p:cNvSpPr/>
            <p:nvPr/>
          </p:nvSpPr>
          <p:spPr>
            <a:xfrm>
              <a:off x="6044476" y="4808766"/>
              <a:ext cx="85445" cy="282206"/>
            </a:xfrm>
            <a:custGeom>
              <a:avLst/>
              <a:gdLst>
                <a:gd name="connsiteX0" fmla="*/ 85445 w 85445"/>
                <a:gd name="connsiteY0" fmla="*/ 282206 h 282206"/>
                <a:gd name="connsiteX1" fmla="*/ 14808 w 85445"/>
                <a:gd name="connsiteY1" fmla="*/ 140817 h 282206"/>
                <a:gd name="connsiteX2" fmla="*/ 85445 w 85445"/>
                <a:gd name="connsiteY2" fmla="*/ 0 h 282206"/>
                <a:gd name="connsiteX3" fmla="*/ 70637 w 85445"/>
                <a:gd name="connsiteY3" fmla="*/ 0 h 282206"/>
                <a:gd name="connsiteX4" fmla="*/ 0 w 85445"/>
                <a:gd name="connsiteY4" fmla="*/ 140817 h 282206"/>
                <a:gd name="connsiteX5" fmla="*/ 70637 w 85445"/>
                <a:gd name="connsiteY5" fmla="*/ 282206 h 282206"/>
                <a:gd name="connsiteX6" fmla="*/ 85445 w 85445"/>
                <a:gd name="connsiteY6" fmla="*/ 282206 h 28220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445" h="282206">
                  <a:moveTo>
                    <a:pt x="85445" y="282206"/>
                  </a:moveTo>
                  <a:cubicBezTo>
                    <a:pt x="72720" y="272948"/>
                    <a:pt x="14808" y="230923"/>
                    <a:pt x="14808" y="140817"/>
                  </a:cubicBezTo>
                  <a:cubicBezTo>
                    <a:pt x="14808" y="72732"/>
                    <a:pt x="49733" y="24333"/>
                    <a:pt x="85445" y="0"/>
                  </a:cubicBezTo>
                  <a:lnTo>
                    <a:pt x="70637" y="0"/>
                  </a:lnTo>
                  <a:cubicBezTo>
                    <a:pt x="34899" y="24333"/>
                    <a:pt x="0" y="72732"/>
                    <a:pt x="0" y="140817"/>
                  </a:cubicBezTo>
                  <a:cubicBezTo>
                    <a:pt x="0" y="230923"/>
                    <a:pt x="57886" y="272948"/>
                    <a:pt x="70637" y="282206"/>
                  </a:cubicBezTo>
                  <a:lnTo>
                    <a:pt x="85445" y="282206"/>
                  </a:lnTo>
                </a:path>
              </a:pathLst>
            </a:custGeom>
            <a:solidFill>
              <a:srgbClr val="231F2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90" name="Freeform 3"/>
            <p:cNvSpPr/>
            <p:nvPr/>
          </p:nvSpPr>
          <p:spPr>
            <a:xfrm>
              <a:off x="6339941" y="4808766"/>
              <a:ext cx="85458" cy="282206"/>
            </a:xfrm>
            <a:custGeom>
              <a:avLst/>
              <a:gdLst>
                <a:gd name="connsiteX0" fmla="*/ 14820 w 85458"/>
                <a:gd name="connsiteY0" fmla="*/ 282206 h 282206"/>
                <a:gd name="connsiteX1" fmla="*/ 85458 w 85458"/>
                <a:gd name="connsiteY1" fmla="*/ 140817 h 282206"/>
                <a:gd name="connsiteX2" fmla="*/ 14820 w 85458"/>
                <a:gd name="connsiteY2" fmla="*/ 0 h 282206"/>
                <a:gd name="connsiteX3" fmla="*/ 0 w 85458"/>
                <a:gd name="connsiteY3" fmla="*/ 0 h 282206"/>
                <a:gd name="connsiteX4" fmla="*/ 70649 w 85458"/>
                <a:gd name="connsiteY4" fmla="*/ 140817 h 282206"/>
                <a:gd name="connsiteX5" fmla="*/ 0 w 85458"/>
                <a:gd name="connsiteY5" fmla="*/ 282206 h 282206"/>
                <a:gd name="connsiteX6" fmla="*/ 14820 w 85458"/>
                <a:gd name="connsiteY6" fmla="*/ 282206 h 28220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458" h="282206">
                  <a:moveTo>
                    <a:pt x="14820" y="282206"/>
                  </a:moveTo>
                  <a:cubicBezTo>
                    <a:pt x="27558" y="272948"/>
                    <a:pt x="85458" y="230923"/>
                    <a:pt x="85458" y="140817"/>
                  </a:cubicBezTo>
                  <a:cubicBezTo>
                    <a:pt x="85458" y="72732"/>
                    <a:pt x="50558" y="24333"/>
                    <a:pt x="14820" y="0"/>
                  </a:cubicBezTo>
                  <a:lnTo>
                    <a:pt x="0" y="0"/>
                  </a:lnTo>
                  <a:cubicBezTo>
                    <a:pt x="35724" y="24333"/>
                    <a:pt x="70649" y="72732"/>
                    <a:pt x="70649" y="140817"/>
                  </a:cubicBezTo>
                  <a:cubicBezTo>
                    <a:pt x="70649" y="230923"/>
                    <a:pt x="12725" y="272948"/>
                    <a:pt x="0" y="282206"/>
                  </a:cubicBezTo>
                  <a:lnTo>
                    <a:pt x="14820" y="282206"/>
                  </a:lnTo>
                </a:path>
              </a:pathLst>
            </a:custGeom>
            <a:solidFill>
              <a:srgbClr val="231F2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grpSp>
        <p:nvGrpSpPr>
          <p:cNvPr id="91" name="Group 90"/>
          <p:cNvGrpSpPr/>
          <p:nvPr/>
        </p:nvGrpSpPr>
        <p:grpSpPr>
          <a:xfrm>
            <a:off x="6362344" y="5449145"/>
            <a:ext cx="487603" cy="282206"/>
            <a:chOff x="6050407" y="5226596"/>
            <a:chExt cx="487603" cy="282206"/>
          </a:xfrm>
        </p:grpSpPr>
        <p:sp>
          <p:nvSpPr>
            <p:cNvPr id="92" name="Freeform 3"/>
            <p:cNvSpPr/>
            <p:nvPr/>
          </p:nvSpPr>
          <p:spPr>
            <a:xfrm>
              <a:off x="6122504" y="5352529"/>
              <a:ext cx="333375" cy="8534"/>
            </a:xfrm>
            <a:custGeom>
              <a:avLst/>
              <a:gdLst>
                <a:gd name="connsiteX0" fmla="*/ 0 w 333375"/>
                <a:gd name="connsiteY0" fmla="*/ 4267 h 8534"/>
                <a:gd name="connsiteX1" fmla="*/ 333375 w 333375"/>
                <a:gd name="connsiteY1" fmla="*/ 4267 h 8534"/>
              </a:gdLst>
              <a:ahLst/>
              <a:cxnLst>
                <a:cxn ang="0">
                  <a:pos x="connsiteX0" y="connsiteY0"/>
                </a:cxn>
                <a:cxn ang="1">
                  <a:pos x="connsiteX1" y="connsiteY1"/>
                </a:cxn>
              </a:cxnLst>
              <a:rect l="l" t="t" r="r" b="b"/>
              <a:pathLst>
                <a:path w="333375" h="8534">
                  <a:moveTo>
                    <a:pt x="0" y="4267"/>
                  </a:moveTo>
                  <a:lnTo>
                    <a:pt x="333375" y="4267"/>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93" name="Freeform 3"/>
            <p:cNvSpPr/>
            <p:nvPr/>
          </p:nvSpPr>
          <p:spPr>
            <a:xfrm>
              <a:off x="6050407" y="5226596"/>
              <a:ext cx="85445" cy="282206"/>
            </a:xfrm>
            <a:custGeom>
              <a:avLst/>
              <a:gdLst>
                <a:gd name="connsiteX0" fmla="*/ 85445 w 85445"/>
                <a:gd name="connsiteY0" fmla="*/ 282206 h 282206"/>
                <a:gd name="connsiteX1" fmla="*/ 14808 w 85445"/>
                <a:gd name="connsiteY1" fmla="*/ 140830 h 282206"/>
                <a:gd name="connsiteX2" fmla="*/ 85445 w 85445"/>
                <a:gd name="connsiteY2" fmla="*/ 0 h 282206"/>
                <a:gd name="connsiteX3" fmla="*/ 70637 w 85445"/>
                <a:gd name="connsiteY3" fmla="*/ 0 h 282206"/>
                <a:gd name="connsiteX4" fmla="*/ 0 w 85445"/>
                <a:gd name="connsiteY4" fmla="*/ 140830 h 282206"/>
                <a:gd name="connsiteX5" fmla="*/ 70637 w 85445"/>
                <a:gd name="connsiteY5" fmla="*/ 282206 h 282206"/>
                <a:gd name="connsiteX6" fmla="*/ 85445 w 85445"/>
                <a:gd name="connsiteY6" fmla="*/ 282206 h 28220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445" h="282206">
                  <a:moveTo>
                    <a:pt x="85445" y="282206"/>
                  </a:moveTo>
                  <a:cubicBezTo>
                    <a:pt x="72719" y="272948"/>
                    <a:pt x="14808" y="230936"/>
                    <a:pt x="14808" y="140830"/>
                  </a:cubicBezTo>
                  <a:cubicBezTo>
                    <a:pt x="14808" y="72745"/>
                    <a:pt x="49733" y="24333"/>
                    <a:pt x="85445" y="0"/>
                  </a:cubicBezTo>
                  <a:lnTo>
                    <a:pt x="70637" y="0"/>
                  </a:lnTo>
                  <a:cubicBezTo>
                    <a:pt x="34899" y="24333"/>
                    <a:pt x="0" y="72745"/>
                    <a:pt x="0" y="140830"/>
                  </a:cubicBezTo>
                  <a:cubicBezTo>
                    <a:pt x="0" y="230936"/>
                    <a:pt x="57886" y="272948"/>
                    <a:pt x="70637" y="282206"/>
                  </a:cubicBezTo>
                  <a:lnTo>
                    <a:pt x="85445" y="282206"/>
                  </a:lnTo>
                </a:path>
              </a:pathLst>
            </a:custGeom>
            <a:solidFill>
              <a:srgbClr val="231F2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94" name="Freeform 3"/>
            <p:cNvSpPr/>
            <p:nvPr/>
          </p:nvSpPr>
          <p:spPr>
            <a:xfrm>
              <a:off x="6452565" y="5226596"/>
              <a:ext cx="85445" cy="282206"/>
            </a:xfrm>
            <a:custGeom>
              <a:avLst/>
              <a:gdLst>
                <a:gd name="connsiteX0" fmla="*/ 14808 w 85445"/>
                <a:gd name="connsiteY0" fmla="*/ 282206 h 282206"/>
                <a:gd name="connsiteX1" fmla="*/ 85445 w 85445"/>
                <a:gd name="connsiteY1" fmla="*/ 140830 h 282206"/>
                <a:gd name="connsiteX2" fmla="*/ 14808 w 85445"/>
                <a:gd name="connsiteY2" fmla="*/ 0 h 282206"/>
                <a:gd name="connsiteX3" fmla="*/ 0 w 85445"/>
                <a:gd name="connsiteY3" fmla="*/ 0 h 282206"/>
                <a:gd name="connsiteX4" fmla="*/ 70611 w 85445"/>
                <a:gd name="connsiteY4" fmla="*/ 140830 h 282206"/>
                <a:gd name="connsiteX5" fmla="*/ 0 w 85445"/>
                <a:gd name="connsiteY5" fmla="*/ 282206 h 282206"/>
                <a:gd name="connsiteX6" fmla="*/ 14808 w 85445"/>
                <a:gd name="connsiteY6" fmla="*/ 282206 h 28220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445" h="282206">
                  <a:moveTo>
                    <a:pt x="14808" y="282206"/>
                  </a:moveTo>
                  <a:cubicBezTo>
                    <a:pt x="27559" y="272948"/>
                    <a:pt x="85445" y="230936"/>
                    <a:pt x="85445" y="140830"/>
                  </a:cubicBezTo>
                  <a:cubicBezTo>
                    <a:pt x="85445" y="72745"/>
                    <a:pt x="50520" y="24333"/>
                    <a:pt x="14808" y="0"/>
                  </a:cubicBezTo>
                  <a:lnTo>
                    <a:pt x="0" y="0"/>
                  </a:lnTo>
                  <a:cubicBezTo>
                    <a:pt x="35712" y="24333"/>
                    <a:pt x="70611" y="72745"/>
                    <a:pt x="70611" y="140830"/>
                  </a:cubicBezTo>
                  <a:cubicBezTo>
                    <a:pt x="70611" y="230936"/>
                    <a:pt x="12725" y="272948"/>
                    <a:pt x="0" y="282206"/>
                  </a:cubicBezTo>
                  <a:lnTo>
                    <a:pt x="14808" y="282206"/>
                  </a:lnTo>
                </a:path>
              </a:pathLst>
            </a:custGeom>
            <a:solidFill>
              <a:srgbClr val="231F2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grpSp>
      <p:sp>
        <p:nvSpPr>
          <p:cNvPr id="95" name="Freeform 3"/>
          <p:cNvSpPr/>
          <p:nvPr/>
        </p:nvSpPr>
        <p:spPr>
          <a:xfrm>
            <a:off x="7305716" y="5575345"/>
            <a:ext cx="143713" cy="8534"/>
          </a:xfrm>
          <a:custGeom>
            <a:avLst/>
            <a:gdLst>
              <a:gd name="connsiteX0" fmla="*/ 0 w 143713"/>
              <a:gd name="connsiteY0" fmla="*/ 4267 h 8534"/>
              <a:gd name="connsiteX1" fmla="*/ 143713 w 143713"/>
              <a:gd name="connsiteY1" fmla="*/ 4267 h 8534"/>
            </a:gdLst>
            <a:ahLst/>
            <a:cxnLst>
              <a:cxn ang="0">
                <a:pos x="connsiteX0" y="connsiteY0"/>
              </a:cxn>
              <a:cxn ang="1">
                <a:pos x="connsiteX1" y="connsiteY1"/>
              </a:cxn>
            </a:cxnLst>
            <a:rect l="l" t="t" r="r" b="b"/>
            <a:pathLst>
              <a:path w="143713" h="8534">
                <a:moveTo>
                  <a:pt x="0" y="4267"/>
                </a:moveTo>
                <a:lnTo>
                  <a:pt x="143713" y="4267"/>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nvGrpSpPr>
          <p:cNvPr id="68" name="Group 67"/>
          <p:cNvGrpSpPr/>
          <p:nvPr/>
        </p:nvGrpSpPr>
        <p:grpSpPr>
          <a:xfrm rot="5400000">
            <a:off x="846825" y="3325134"/>
            <a:ext cx="557784" cy="208310"/>
            <a:chOff x="1076325" y="1730375"/>
            <a:chExt cx="1149350" cy="384175"/>
          </a:xfrm>
        </p:grpSpPr>
        <p:sp>
          <p:nvSpPr>
            <p:cNvPr id="69" name="Freeform 68"/>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70" name="Freeform 69"/>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grpSp>
      <p:grpSp>
        <p:nvGrpSpPr>
          <p:cNvPr id="71" name="Group 70"/>
          <p:cNvGrpSpPr/>
          <p:nvPr/>
        </p:nvGrpSpPr>
        <p:grpSpPr>
          <a:xfrm rot="5400000">
            <a:off x="852954" y="3893680"/>
            <a:ext cx="539176" cy="208310"/>
            <a:chOff x="1076325" y="1730375"/>
            <a:chExt cx="1149350" cy="384175"/>
          </a:xfrm>
        </p:grpSpPr>
        <p:sp>
          <p:nvSpPr>
            <p:cNvPr id="72" name="Freeform 71"/>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73" name="Freeform 72"/>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grpSp>
      <p:grpSp>
        <p:nvGrpSpPr>
          <p:cNvPr id="74" name="Group 73"/>
          <p:cNvGrpSpPr/>
          <p:nvPr/>
        </p:nvGrpSpPr>
        <p:grpSpPr>
          <a:xfrm rot="5400000">
            <a:off x="1032456" y="4873282"/>
            <a:ext cx="211922" cy="208310"/>
            <a:chOff x="1076325" y="1730375"/>
            <a:chExt cx="1149350" cy="384175"/>
          </a:xfrm>
        </p:grpSpPr>
        <p:sp>
          <p:nvSpPr>
            <p:cNvPr id="75" name="Freeform 74"/>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76" name="Freeform 75"/>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grpSp>
      <p:grpSp>
        <p:nvGrpSpPr>
          <p:cNvPr id="77" name="Group 76"/>
          <p:cNvGrpSpPr/>
          <p:nvPr/>
        </p:nvGrpSpPr>
        <p:grpSpPr>
          <a:xfrm rot="5400000">
            <a:off x="1040444" y="5999981"/>
            <a:ext cx="192024" cy="208310"/>
            <a:chOff x="1076325" y="1730375"/>
            <a:chExt cx="1149350" cy="384175"/>
          </a:xfrm>
        </p:grpSpPr>
        <p:sp>
          <p:nvSpPr>
            <p:cNvPr id="78" name="Freeform 77"/>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79" name="Freeform 78"/>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grpSp>
      <p:grpSp>
        <p:nvGrpSpPr>
          <p:cNvPr id="80" name="Group 79"/>
          <p:cNvGrpSpPr/>
          <p:nvPr/>
        </p:nvGrpSpPr>
        <p:grpSpPr>
          <a:xfrm rot="5400000">
            <a:off x="1042990" y="5701141"/>
            <a:ext cx="192024" cy="208310"/>
            <a:chOff x="1076325" y="1730375"/>
            <a:chExt cx="1149350" cy="384175"/>
          </a:xfrm>
        </p:grpSpPr>
        <p:sp>
          <p:nvSpPr>
            <p:cNvPr id="81" name="Freeform 80"/>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82" name="Freeform 81"/>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grpSp>
      <p:grpSp>
        <p:nvGrpSpPr>
          <p:cNvPr id="83" name="Group 82"/>
          <p:cNvGrpSpPr/>
          <p:nvPr/>
        </p:nvGrpSpPr>
        <p:grpSpPr>
          <a:xfrm rot="5400000">
            <a:off x="1002853" y="5456482"/>
            <a:ext cx="272298" cy="208310"/>
            <a:chOff x="1076325" y="1730375"/>
            <a:chExt cx="1149350" cy="384175"/>
          </a:xfrm>
        </p:grpSpPr>
        <p:sp>
          <p:nvSpPr>
            <p:cNvPr id="84" name="Freeform 83"/>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96" name="Freeform 95"/>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grpSp>
      <p:sp>
        <p:nvSpPr>
          <p:cNvPr id="57" name="Rectangle 56"/>
          <p:cNvSpPr/>
          <p:nvPr/>
        </p:nvSpPr>
        <p:spPr>
          <a:xfrm>
            <a:off x="4929785" y="247200"/>
            <a:ext cx="3826026" cy="1015663"/>
          </a:xfrm>
          <a:prstGeom prst="rect">
            <a:avLst/>
          </a:prstGeom>
        </p:spPr>
        <p:txBody>
          <a:bodyPr wrap="square">
            <a:spAutoFit/>
          </a:bodyPr>
          <a:lstStyle/>
          <a:p>
            <a:pPr algn="r"/>
            <a:r>
              <a:rPr lang="en-US" altLang="zh-CN" sz="2000" b="1" dirty="0" smtClean="0">
                <a:solidFill>
                  <a:srgbClr val="FF0000"/>
                </a:solidFill>
                <a:latin typeface="Cambria" panose="02040503050406030204" pitchFamily="18" charset="0"/>
              </a:rPr>
              <a:t>The </a:t>
            </a:r>
            <a:r>
              <a:rPr lang="en-US" altLang="zh-CN" sz="2000" b="1" dirty="0">
                <a:solidFill>
                  <a:srgbClr val="FF0000"/>
                </a:solidFill>
                <a:latin typeface="Cambria" panose="02040503050406030204" pitchFamily="18" charset="0"/>
              </a:rPr>
              <a:t>size range of cells compared with objects both larger and smaller.</a:t>
            </a:r>
          </a:p>
        </p:txBody>
      </p:sp>
      <p:pic>
        <p:nvPicPr>
          <p:cNvPr id="2050" name="Picture 2" descr="Image result for why nerve cells are lo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7212" y="1449642"/>
            <a:ext cx="3718686" cy="38731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uscle cells long"/>
          <p:cNvPicPr>
            <a:picLocks noChangeAspect="1" noChangeArrowheads="1"/>
          </p:cNvPicPr>
          <p:nvPr/>
        </p:nvPicPr>
        <p:blipFill rotWithShape="1">
          <a:blip r:embed="rId6">
            <a:extLst>
              <a:ext uri="{28A0092B-C50C-407E-A947-70E740481C1C}">
                <a14:useLocalDpi xmlns:a14="http://schemas.microsoft.com/office/drawing/2010/main" val="0"/>
              </a:ext>
            </a:extLst>
          </a:blip>
          <a:srcRect l="60509" t="32987" b="3903"/>
          <a:stretch/>
        </p:blipFill>
        <p:spPr bwMode="auto">
          <a:xfrm>
            <a:off x="5455797" y="1391729"/>
            <a:ext cx="2399827" cy="287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8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50"/>
                                        </p:tgtEl>
                                      </p:cBhvr>
                                    </p:animEffect>
                                    <p:set>
                                      <p:cBhvr>
                                        <p:cTn id="12" dur="1" fill="hold">
                                          <p:stCondLst>
                                            <p:cond delay="499"/>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2052"/>
                                        </p:tgtEl>
                                        <p:attrNameLst>
                                          <p:attrName>ppt_x</p:attrName>
                                        </p:attrNameLst>
                                      </p:cBhvr>
                                      <p:tavLst>
                                        <p:tav tm="0">
                                          <p:val>
                                            <p:strVal val="ppt_x"/>
                                          </p:val>
                                        </p:tav>
                                        <p:tav tm="100000">
                                          <p:val>
                                            <p:strVal val="ppt_x"/>
                                          </p:val>
                                        </p:tav>
                                      </p:tavLst>
                                    </p:anim>
                                    <p:anim calcmode="lin" valueType="num">
                                      <p:cBhvr additive="base">
                                        <p:cTn id="22" dur="500"/>
                                        <p:tgtEl>
                                          <p:spTgt spid="2052"/>
                                        </p:tgtEl>
                                        <p:attrNameLst>
                                          <p:attrName>ppt_y</p:attrName>
                                        </p:attrNameLst>
                                      </p:cBhvr>
                                      <p:tavLst>
                                        <p:tav tm="0">
                                          <p:val>
                                            <p:strVal val="ppt_y"/>
                                          </p:val>
                                        </p:tav>
                                        <p:tav tm="100000">
                                          <p:val>
                                            <p:strVal val="1+ppt_h/2"/>
                                          </p:val>
                                        </p:tav>
                                      </p:tavLst>
                                    </p:anim>
                                    <p:set>
                                      <p:cBhvr>
                                        <p:cTn id="23"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612474" y="448574"/>
            <a:ext cx="8419381" cy="759124"/>
          </a:xfrm>
        </p:spPr>
        <p:txBody>
          <a:bodyPr/>
          <a:lstStyle/>
          <a:p>
            <a:r>
              <a:rPr lang="en-US" sz="4000" dirty="0" smtClean="0">
                <a:solidFill>
                  <a:srgbClr val="FF0000"/>
                </a:solidFill>
                <a:latin typeface="Cambria" panose="02040503050406030204" pitchFamily="18" charset="0"/>
              </a:rPr>
              <a:t>Cilia</a:t>
            </a:r>
            <a:r>
              <a:rPr lang="en-US" sz="2000" dirty="0" smtClean="0">
                <a:solidFill>
                  <a:srgbClr val="FF0000"/>
                </a:solidFill>
                <a:latin typeface="楷体" panose="02010609060101010101" pitchFamily="49" charset="-122"/>
                <a:ea typeface="楷体" panose="02010609060101010101" pitchFamily="49" charset="-122"/>
              </a:rPr>
              <a:t>（</a:t>
            </a:r>
            <a:r>
              <a:rPr lang="zh-CN" altLang="en-US" sz="2000" dirty="0" smtClean="0">
                <a:solidFill>
                  <a:srgbClr val="FF0000"/>
                </a:solidFill>
                <a:latin typeface="楷体" panose="02010609060101010101" pitchFamily="49" charset="-122"/>
                <a:ea typeface="楷体" panose="02010609060101010101" pitchFamily="49" charset="-122"/>
              </a:rPr>
              <a:t>纤毛</a:t>
            </a:r>
            <a:r>
              <a:rPr lang="en-US" sz="2000" dirty="0" smtClean="0">
                <a:solidFill>
                  <a:srgbClr val="FF0000"/>
                </a:solidFill>
                <a:latin typeface="楷体" panose="02010609060101010101" pitchFamily="49" charset="-122"/>
                <a:ea typeface="楷体" panose="02010609060101010101" pitchFamily="49" charset="-122"/>
              </a:rPr>
              <a:t>）</a:t>
            </a:r>
            <a:r>
              <a:rPr lang="en-US" sz="4000" dirty="0" smtClean="0">
                <a:solidFill>
                  <a:srgbClr val="FF0000"/>
                </a:solidFill>
                <a:latin typeface="Cambria" panose="02040503050406030204" pitchFamily="18" charset="0"/>
              </a:rPr>
              <a:t> and Flagella</a:t>
            </a:r>
          </a:p>
        </p:txBody>
      </p:sp>
      <p:sp>
        <p:nvSpPr>
          <p:cNvPr id="229379" name="Rectangle 3"/>
          <p:cNvSpPr>
            <a:spLocks noGrp="1" noChangeArrowheads="1"/>
          </p:cNvSpPr>
          <p:nvPr>
            <p:ph idx="1"/>
          </p:nvPr>
        </p:nvSpPr>
        <p:spPr>
          <a:xfrm>
            <a:off x="690113" y="1354347"/>
            <a:ext cx="8140378" cy="4822616"/>
          </a:xfrm>
        </p:spPr>
        <p:txBody>
          <a:bodyPr/>
          <a:lstStyle/>
          <a:p>
            <a:r>
              <a:rPr lang="en-US" b="1" dirty="0" smtClean="0">
                <a:latin typeface="Cambria" panose="02040503050406030204" pitchFamily="18" charset="0"/>
              </a:rPr>
              <a:t>In some eukaryotic cells, microtubules are arranged into structures called flagella and cilia, extensions from a cell that aid in movement.</a:t>
            </a:r>
          </a:p>
          <a:p>
            <a:r>
              <a:rPr lang="en-US" b="1" dirty="0" smtClean="0">
                <a:latin typeface="Cambria" panose="02040503050406030204" pitchFamily="18" charset="0"/>
              </a:rPr>
              <a:t>Eukaryotic </a:t>
            </a:r>
            <a:r>
              <a:rPr lang="en-US" b="1" dirty="0" smtClean="0">
                <a:solidFill>
                  <a:srgbClr val="FF0000"/>
                </a:solidFill>
                <a:latin typeface="Cambria" panose="02040503050406030204" pitchFamily="18" charset="0"/>
              </a:rPr>
              <a:t>flagella </a:t>
            </a:r>
            <a:r>
              <a:rPr lang="en-US" b="1" dirty="0" smtClean="0">
                <a:latin typeface="Cambria" panose="02040503050406030204" pitchFamily="18" charset="0"/>
              </a:rPr>
              <a:t>propel cells through an undulating, </a:t>
            </a:r>
            <a:r>
              <a:rPr lang="en-US" b="1" dirty="0" err="1" smtClean="0">
                <a:latin typeface="Cambria" panose="02040503050406030204" pitchFamily="18" charset="0"/>
              </a:rPr>
              <a:t>whiplike</a:t>
            </a:r>
            <a:r>
              <a:rPr lang="en-US" b="1" dirty="0" smtClean="0">
                <a:latin typeface="Cambria" panose="02040503050406030204" pitchFamily="18" charset="0"/>
              </a:rPr>
              <a:t> motion.</a:t>
            </a:r>
          </a:p>
          <a:p>
            <a:r>
              <a:rPr lang="en-US" b="1" dirty="0" smtClean="0">
                <a:latin typeface="Cambria" panose="02040503050406030204" pitchFamily="18" charset="0"/>
              </a:rPr>
              <a:t>They often occur singly, such as in human sperm cells</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精子</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but may also appear in groups on the outer surface of </a:t>
            </a:r>
            <a:r>
              <a:rPr lang="en-US" b="1" dirty="0" err="1" smtClean="0">
                <a:latin typeface="Cambria" panose="02040503050406030204" pitchFamily="18" charset="0"/>
              </a:rPr>
              <a:t>protists</a:t>
            </a:r>
            <a:r>
              <a:rPr lang="en-US" b="1" dirty="0" smtClean="0">
                <a:latin typeface="Cambria" panose="02040503050406030204" pitchFamily="18" charset="0"/>
              </a:rPr>
              <a:t>. </a:t>
            </a:r>
          </a:p>
        </p:txBody>
      </p:sp>
      <p:sp>
        <p:nvSpPr>
          <p:cNvPr id="2" name="Rectangle 1"/>
          <p:cNvSpPr/>
          <p:nvPr/>
        </p:nvSpPr>
        <p:spPr>
          <a:xfrm>
            <a:off x="159015" y="6016016"/>
            <a:ext cx="9565897" cy="287066"/>
          </a:xfrm>
          <a:prstGeom prst="rect">
            <a:avLst/>
          </a:prstGeom>
        </p:spPr>
        <p:txBody>
          <a:bodyPr wrap="square">
            <a:spAutoFit/>
          </a:bodyPr>
          <a:lstStyle/>
          <a:p>
            <a:pPr>
              <a:lnSpc>
                <a:spcPts val="1400"/>
              </a:lnSpc>
              <a:spcBef>
                <a:spcPts val="500"/>
              </a:spcBef>
              <a:spcAft>
                <a:spcPts val="0"/>
              </a:spcAft>
            </a:pPr>
            <a:r>
              <a:rPr lang="en-CA" altLang="zh-CN" sz="2000" b="1" dirty="0" err="1">
                <a:latin typeface="Times New Roman" panose="02020603050405020304" pitchFamily="18" charset="0"/>
                <a:ea typeface="Arial Unicode MS"/>
              </a:rPr>
              <a:t>flagell</a:t>
            </a:r>
            <a:r>
              <a:rPr lang="en-US" altLang="zh-CN" sz="2000" dirty="0">
                <a:latin typeface="Times New Roman" panose="02020603050405020304" pitchFamily="18" charset="0"/>
                <a:ea typeface="Arial Unicode MS"/>
              </a:rPr>
              <a:t> = whip (flagellum: a long, whip like cellular appendage that moves cells)</a:t>
            </a:r>
            <a:endParaRPr lang="zh-CN" altLang="zh-CN" sz="2000" dirty="0">
              <a:latin typeface="Times New Roman" panose="02020603050405020304" pitchFamily="18" charset="0"/>
              <a:ea typeface="Arial Unicode MS"/>
            </a:endParaRPr>
          </a:p>
        </p:txBody>
      </p:sp>
      <p:sp>
        <p:nvSpPr>
          <p:cNvPr id="3" name="Rectangle 2"/>
          <p:cNvSpPr/>
          <p:nvPr/>
        </p:nvSpPr>
        <p:spPr>
          <a:xfrm>
            <a:off x="159015" y="5728950"/>
            <a:ext cx="9031855" cy="287066"/>
          </a:xfrm>
          <a:prstGeom prst="rect">
            <a:avLst/>
          </a:prstGeom>
        </p:spPr>
        <p:txBody>
          <a:bodyPr wrap="square">
            <a:spAutoFit/>
          </a:bodyPr>
          <a:lstStyle/>
          <a:p>
            <a:pPr>
              <a:lnSpc>
                <a:spcPts val="1400"/>
              </a:lnSpc>
              <a:spcBef>
                <a:spcPts val="500"/>
              </a:spcBef>
              <a:spcAft>
                <a:spcPts val="0"/>
              </a:spcAft>
            </a:pPr>
            <a:r>
              <a:rPr lang="en-CA" altLang="zh-CN" sz="2000" b="1" dirty="0" err="1">
                <a:latin typeface="Times New Roman" panose="02020603050405020304" pitchFamily="18" charset="0"/>
                <a:ea typeface="Arial Unicode MS"/>
              </a:rPr>
              <a:t>cili</a:t>
            </a:r>
            <a:r>
              <a:rPr lang="en-US" altLang="zh-CN" sz="2000" dirty="0">
                <a:latin typeface="Times New Roman" panose="02020603050405020304" pitchFamily="18" charset="0"/>
                <a:ea typeface="Arial Unicode MS"/>
              </a:rPr>
              <a:t> = small hair (cilium: a short, hair like cellular appendage with a microtubule core)</a:t>
            </a:r>
            <a:endParaRPr lang="zh-CN" altLang="zh-CN" sz="2000" dirty="0">
              <a:latin typeface="Times New Roman" panose="02020603050405020304" pitchFamily="18" charset="0"/>
              <a:ea typeface="Arial Unicode MS"/>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886968"/>
            <a:ext cx="8546592" cy="5084064"/>
          </a:xfrm>
          <a:prstGeom prst="rect">
            <a:avLst/>
          </a:prstGeom>
          <a:noFill/>
          <a:ln>
            <a:noFill/>
          </a:ln>
        </p:spPr>
      </p:pic>
      <p:sp>
        <p:nvSpPr>
          <p:cNvPr id="3" name="TextBox 2"/>
          <p:cNvSpPr txBox="1">
            <a:spLocks noChangeArrowheads="1"/>
          </p:cNvSpPr>
          <p:nvPr/>
        </p:nvSpPr>
        <p:spPr bwMode="auto">
          <a:xfrm>
            <a:off x="1479917" y="3162755"/>
            <a:ext cx="152285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(a) Flagellum of a</a:t>
            </a:r>
          </a:p>
          <a:p>
            <a:pPr eaLnBrk="0" hangingPunct="0">
              <a:lnSpc>
                <a:spcPts val="1600"/>
              </a:lnSpc>
            </a:pPr>
            <a:r>
              <a:rPr lang="en-US" sz="1400" b="1" dirty="0" smtClean="0">
                <a:solidFill>
                  <a:srgbClr val="000000"/>
                </a:solidFill>
                <a:latin typeface="Arial"/>
                <a:ea typeface="ＭＳ Ｐゴシック" charset="0"/>
              </a:rPr>
              <a:t>human sperm cell</a:t>
            </a:r>
            <a:endParaRPr lang="en-US" sz="1400" b="1" dirty="0">
              <a:solidFill>
                <a:srgbClr val="000000"/>
              </a:solidFill>
              <a:latin typeface="Arial"/>
              <a:ea typeface="ＭＳ Ｐゴシック" charset="0"/>
            </a:endParaRPr>
          </a:p>
        </p:txBody>
      </p:sp>
      <p:sp>
        <p:nvSpPr>
          <p:cNvPr id="5" name="TextBox 4"/>
          <p:cNvSpPr txBox="1"/>
          <p:nvPr/>
        </p:nvSpPr>
        <p:spPr>
          <a:xfrm>
            <a:off x="3312702" y="1543347"/>
            <a:ext cx="153888" cy="896079"/>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000" b="1" dirty="0" smtClean="0">
                <a:solidFill>
                  <a:srgbClr val="FFFFFF"/>
                </a:solidFill>
                <a:latin typeface="Arial"/>
                <a:ea typeface="ＭＳ Ｐゴシック" charset="0"/>
              </a:rPr>
              <a:t>Colorized SEM</a:t>
            </a:r>
            <a:endParaRPr lang="en-US" sz="1000" b="1" dirty="0">
              <a:solidFill>
                <a:srgbClr val="FFFFFF"/>
              </a:solidFill>
              <a:latin typeface="Arial"/>
              <a:ea typeface="ＭＳ Ｐゴシック" charset="0"/>
            </a:endParaRPr>
          </a:p>
        </p:txBody>
      </p:sp>
      <p:sp>
        <p:nvSpPr>
          <p:cNvPr id="6" name="TextBox 5"/>
          <p:cNvSpPr txBox="1">
            <a:spLocks noChangeArrowheads="1"/>
          </p:cNvSpPr>
          <p:nvPr/>
        </p:nvSpPr>
        <p:spPr bwMode="auto">
          <a:xfrm>
            <a:off x="3937367" y="4241462"/>
            <a:ext cx="16783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(b) Cilia on a </a:t>
            </a:r>
            <a:r>
              <a:rPr lang="en-US" sz="1400" b="1" dirty="0" err="1">
                <a:solidFill>
                  <a:srgbClr val="000000"/>
                </a:solidFill>
                <a:latin typeface="Arial"/>
                <a:ea typeface="ＭＳ Ｐゴシック" charset="0"/>
              </a:rPr>
              <a:t>protist</a:t>
            </a:r>
            <a:endParaRPr lang="en-US" sz="1400" b="1" dirty="0">
              <a:solidFill>
                <a:srgbClr val="000000"/>
              </a:solidFill>
              <a:latin typeface="Arial"/>
              <a:ea typeface="ＭＳ Ｐゴシック" charset="0"/>
            </a:endParaRPr>
          </a:p>
        </p:txBody>
      </p:sp>
      <p:sp>
        <p:nvSpPr>
          <p:cNvPr id="7" name="TextBox 6"/>
          <p:cNvSpPr txBox="1"/>
          <p:nvPr/>
        </p:nvSpPr>
        <p:spPr>
          <a:xfrm>
            <a:off x="6037582" y="1418925"/>
            <a:ext cx="153888" cy="896079"/>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000" b="1" dirty="0" smtClean="0">
                <a:solidFill>
                  <a:srgbClr val="000000"/>
                </a:solidFill>
                <a:latin typeface="Arial"/>
                <a:ea typeface="ＭＳ Ｐゴシック" charset="0"/>
              </a:rPr>
              <a:t>Colorized SEM</a:t>
            </a:r>
            <a:endParaRPr lang="en-US" sz="1000" b="1" dirty="0">
              <a:solidFill>
                <a:srgbClr val="000000"/>
              </a:solidFill>
              <a:latin typeface="Arial"/>
              <a:ea typeface="ＭＳ Ｐゴシック" charset="0"/>
            </a:endParaRPr>
          </a:p>
        </p:txBody>
      </p:sp>
      <p:sp>
        <p:nvSpPr>
          <p:cNvPr id="8" name="TextBox 7"/>
          <p:cNvSpPr txBox="1">
            <a:spLocks noChangeArrowheads="1"/>
          </p:cNvSpPr>
          <p:nvPr/>
        </p:nvSpPr>
        <p:spPr bwMode="auto">
          <a:xfrm>
            <a:off x="6190823" y="4241462"/>
            <a:ext cx="24750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Arial"/>
                <a:ea typeface="ＭＳ Ｐゴシック" charset="0"/>
              </a:rPr>
              <a:t>(c) Cilia lining the respiratory</a:t>
            </a:r>
          </a:p>
          <a:p>
            <a:pPr eaLnBrk="0" hangingPunct="0"/>
            <a:r>
              <a:rPr lang="en-US" sz="1400" b="1" dirty="0" smtClean="0">
                <a:solidFill>
                  <a:srgbClr val="000000"/>
                </a:solidFill>
                <a:latin typeface="Arial"/>
                <a:ea typeface="ＭＳ Ｐゴシック" charset="0"/>
              </a:rPr>
              <a:t>tract</a:t>
            </a:r>
            <a:endParaRPr lang="en-US" sz="1400" b="1" dirty="0">
              <a:solidFill>
                <a:srgbClr val="000000"/>
              </a:solidFill>
              <a:latin typeface="Arial"/>
              <a:ea typeface="ＭＳ Ｐゴシック" charset="0"/>
            </a:endParaRPr>
          </a:p>
        </p:txBody>
      </p:sp>
      <p:sp>
        <p:nvSpPr>
          <p:cNvPr id="9" name="TextBox 8"/>
          <p:cNvSpPr txBox="1"/>
          <p:nvPr/>
        </p:nvSpPr>
        <p:spPr>
          <a:xfrm>
            <a:off x="3518080" y="4960179"/>
            <a:ext cx="153888" cy="896079"/>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000" b="1" dirty="0" smtClean="0">
                <a:solidFill>
                  <a:srgbClr val="000000"/>
                </a:solidFill>
                <a:latin typeface="Arial"/>
                <a:ea typeface="ＭＳ Ｐゴシック" charset="0"/>
              </a:rPr>
              <a:t>Colorized SEM</a:t>
            </a:r>
            <a:endParaRPr lang="en-US" sz="1000" b="1" dirty="0">
              <a:solidFill>
                <a:srgbClr val="000000"/>
              </a:solidFill>
              <a:latin typeface="Arial"/>
              <a:ea typeface="ＭＳ Ｐゴシック" charset="0"/>
            </a:endParaRPr>
          </a:p>
        </p:txBody>
      </p:sp>
    </p:spTree>
    <p:extLst>
      <p:ext uri="{BB962C8B-B14F-4D97-AF65-F5344CB8AC3E}">
        <p14:creationId xmlns:p14="http://schemas.microsoft.com/office/powerpoint/2010/main" val="19081295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Cilia and Flagella</a:t>
            </a:r>
            <a:endParaRPr lang="en-US" dirty="0"/>
          </a:p>
        </p:txBody>
      </p:sp>
      <p:sp>
        <p:nvSpPr>
          <p:cNvPr id="3" name="Footer Placeholder 2"/>
          <p:cNvSpPr>
            <a:spLocks noGrp="1"/>
          </p:cNvSpPr>
          <p:nvPr>
            <p:ph type="ftr" sz="quarter" idx="11"/>
          </p:nvPr>
        </p:nvSpPr>
        <p:spPr/>
        <p:txBody>
          <a:bodyPr/>
          <a:lstStyle/>
          <a:p>
            <a:r>
              <a:rPr lang="en-US" smtClean="0"/>
              <a:t>© 2016 Pearson Education, Inc.</a:t>
            </a:r>
            <a:endParaRPr lang="en-US"/>
          </a:p>
        </p:txBody>
      </p:sp>
      <p:pic>
        <p:nvPicPr>
          <p:cNvPr id="4" name="04_22CiliaFlagella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496834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638354" y="429990"/>
            <a:ext cx="8261147" cy="958863"/>
          </a:xfrm>
        </p:spPr>
        <p:txBody>
          <a:bodyPr/>
          <a:lstStyle/>
          <a:p>
            <a:r>
              <a:rPr lang="en-US" sz="4000" dirty="0" smtClean="0">
                <a:solidFill>
                  <a:srgbClr val="FF0000"/>
                </a:solidFill>
                <a:latin typeface="Cambria" panose="02040503050406030204" pitchFamily="18" charset="0"/>
              </a:rPr>
              <a:t>Cilia and Flagella</a:t>
            </a:r>
          </a:p>
        </p:txBody>
      </p:sp>
      <p:sp>
        <p:nvSpPr>
          <p:cNvPr id="229379" name="Rectangle 3"/>
          <p:cNvSpPr>
            <a:spLocks noGrp="1" noChangeArrowheads="1"/>
          </p:cNvSpPr>
          <p:nvPr>
            <p:ph idx="1"/>
          </p:nvPr>
        </p:nvSpPr>
        <p:spPr>
          <a:xfrm>
            <a:off x="638355" y="1388853"/>
            <a:ext cx="8192136" cy="4788110"/>
          </a:xfrm>
        </p:spPr>
        <p:txBody>
          <a:bodyPr/>
          <a:lstStyle/>
          <a:p>
            <a:r>
              <a:rPr lang="en-US" b="1" dirty="0" smtClean="0">
                <a:latin typeface="Cambria" panose="02040503050406030204" pitchFamily="18" charset="0"/>
              </a:rPr>
              <a:t>Because human sperm rely on flagella for movement, it is easy to understand why problems with flagella can lead to male infertility</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不育症</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a:t>
            </a:r>
          </a:p>
          <a:p>
            <a:r>
              <a:rPr lang="en-US" b="1" dirty="0" smtClean="0">
                <a:latin typeface="Cambria" panose="02040503050406030204" pitchFamily="18" charset="0"/>
              </a:rPr>
              <a:t>Some men with a type of hereditary sterility</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遗传性不育</a:t>
            </a:r>
            <a:r>
              <a:rPr 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also suffer from respiratory problems because of a defect in the structure of their flagella and cilia. </a:t>
            </a:r>
            <a:endParaRPr lang="en-US"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670304" y="204216"/>
            <a:ext cx="5803392" cy="6449568"/>
          </a:xfrm>
          <a:prstGeom prst="rect">
            <a:avLst/>
          </a:prstGeom>
          <a:noFill/>
          <a:ln>
            <a:noFill/>
          </a:ln>
        </p:spPr>
      </p:pic>
      <p:sp>
        <p:nvSpPr>
          <p:cNvPr id="15" name="Freeform 14"/>
          <p:cNvSpPr/>
          <p:nvPr/>
        </p:nvSpPr>
        <p:spPr bwMode="auto">
          <a:xfrm flipH="1">
            <a:off x="2843213" y="4807743"/>
            <a:ext cx="373856" cy="411957"/>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6" name="Freeform 15"/>
          <p:cNvSpPr/>
          <p:nvPr/>
        </p:nvSpPr>
        <p:spPr bwMode="auto">
          <a:xfrm flipH="1">
            <a:off x="2843213" y="4338639"/>
            <a:ext cx="435768" cy="31670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7" name="Freeform 16"/>
          <p:cNvSpPr/>
          <p:nvPr/>
        </p:nvSpPr>
        <p:spPr bwMode="auto">
          <a:xfrm flipH="1">
            <a:off x="2893219" y="1409700"/>
            <a:ext cx="385762" cy="10239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8" name="Freeform 17"/>
          <p:cNvSpPr/>
          <p:nvPr/>
        </p:nvSpPr>
        <p:spPr bwMode="auto">
          <a:xfrm flipH="1" flipV="1">
            <a:off x="2893219" y="978219"/>
            <a:ext cx="385762" cy="4571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9" name="Freeform 18"/>
          <p:cNvSpPr/>
          <p:nvPr/>
        </p:nvSpPr>
        <p:spPr bwMode="auto">
          <a:xfrm flipV="1">
            <a:off x="4315621" y="3281362"/>
            <a:ext cx="1761329" cy="473075"/>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0" name="Freeform 19"/>
          <p:cNvSpPr/>
          <p:nvPr/>
        </p:nvSpPr>
        <p:spPr bwMode="auto">
          <a:xfrm flipV="1">
            <a:off x="5372100" y="3281362"/>
            <a:ext cx="704850" cy="83820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21" name="Freeform 20"/>
          <p:cNvSpPr/>
          <p:nvPr/>
        </p:nvSpPr>
        <p:spPr bwMode="auto">
          <a:xfrm flipV="1">
            <a:off x="4972050" y="3281361"/>
            <a:ext cx="1104900" cy="454818"/>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2" name="TextBox 2"/>
          <p:cNvSpPr txBox="1">
            <a:spLocks noChangeArrowheads="1"/>
          </p:cNvSpPr>
          <p:nvPr/>
        </p:nvSpPr>
        <p:spPr bwMode="auto">
          <a:xfrm>
            <a:off x="3998912" y="270103"/>
            <a:ext cx="12311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Outside of cell</a:t>
            </a:r>
          </a:p>
        </p:txBody>
      </p:sp>
      <p:sp>
        <p:nvSpPr>
          <p:cNvPr id="13" name="TextBox 3"/>
          <p:cNvSpPr txBox="1">
            <a:spLocks noChangeArrowheads="1"/>
          </p:cNvSpPr>
          <p:nvPr/>
        </p:nvSpPr>
        <p:spPr bwMode="auto">
          <a:xfrm>
            <a:off x="1868486" y="681265"/>
            <a:ext cx="984244"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1600"/>
              </a:lnSpc>
            </a:pPr>
            <a:r>
              <a:rPr lang="en-US" sz="1400" b="1" dirty="0" smtClean="0">
                <a:solidFill>
                  <a:srgbClr val="000000"/>
                </a:solidFill>
                <a:latin typeface="Arial"/>
                <a:ea typeface="ＭＳ Ｐゴシック" charset="0"/>
              </a:rPr>
              <a:t>Hydrophilic</a:t>
            </a:r>
          </a:p>
          <a:p>
            <a:pPr algn="r" eaLnBrk="0" hangingPunct="0">
              <a:lnSpc>
                <a:spcPts val="1600"/>
              </a:lnSpc>
            </a:pPr>
            <a:r>
              <a:rPr lang="en-US" sz="1400" b="1" dirty="0" smtClean="0">
                <a:solidFill>
                  <a:srgbClr val="000000"/>
                </a:solidFill>
                <a:latin typeface="Arial"/>
                <a:ea typeface="ＭＳ Ｐゴシック" charset="0"/>
              </a:rPr>
              <a:t>head</a:t>
            </a:r>
            <a:endParaRPr lang="en-US" sz="1400" b="1" dirty="0">
              <a:solidFill>
                <a:srgbClr val="000000"/>
              </a:solidFill>
              <a:latin typeface="Arial"/>
              <a:ea typeface="ＭＳ Ｐゴシック" charset="0"/>
            </a:endParaRPr>
          </a:p>
        </p:txBody>
      </p:sp>
      <p:sp>
        <p:nvSpPr>
          <p:cNvPr id="14" name="TextBox 5"/>
          <p:cNvSpPr txBox="1">
            <a:spLocks noChangeArrowheads="1"/>
          </p:cNvSpPr>
          <p:nvPr/>
        </p:nvSpPr>
        <p:spPr bwMode="auto">
          <a:xfrm>
            <a:off x="1750218" y="1209109"/>
            <a:ext cx="1102866"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1600"/>
              </a:lnSpc>
            </a:pPr>
            <a:r>
              <a:rPr lang="en-US" sz="1400" b="1" dirty="0" smtClean="0">
                <a:solidFill>
                  <a:srgbClr val="000000"/>
                </a:solidFill>
                <a:latin typeface="Arial"/>
                <a:ea typeface="ＭＳ Ｐゴシック" charset="0"/>
              </a:rPr>
              <a:t>Hydrophobic</a:t>
            </a:r>
          </a:p>
          <a:p>
            <a:pPr algn="r" eaLnBrk="0" hangingPunct="0">
              <a:lnSpc>
                <a:spcPts val="1600"/>
              </a:lnSpc>
            </a:pPr>
            <a:r>
              <a:rPr lang="en-US" sz="1400" b="1" dirty="0" smtClean="0">
                <a:solidFill>
                  <a:srgbClr val="000000"/>
                </a:solidFill>
                <a:latin typeface="Arial"/>
                <a:ea typeface="ＭＳ Ｐゴシック" charset="0"/>
              </a:rPr>
              <a:t>tail</a:t>
            </a:r>
            <a:endParaRPr lang="en-US" sz="1400" b="1" dirty="0">
              <a:solidFill>
                <a:srgbClr val="000000"/>
              </a:solidFill>
              <a:latin typeface="Arial"/>
              <a:ea typeface="ＭＳ Ｐゴシック" charset="0"/>
            </a:endParaRPr>
          </a:p>
        </p:txBody>
      </p:sp>
      <p:sp>
        <p:nvSpPr>
          <p:cNvPr id="22" name="TextBox 7"/>
          <p:cNvSpPr txBox="1">
            <a:spLocks noChangeArrowheads="1"/>
          </p:cNvSpPr>
          <p:nvPr/>
        </p:nvSpPr>
        <p:spPr bwMode="auto">
          <a:xfrm>
            <a:off x="2000250" y="2223522"/>
            <a:ext cx="11317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Phospholipid</a:t>
            </a:r>
          </a:p>
        </p:txBody>
      </p:sp>
      <p:sp>
        <p:nvSpPr>
          <p:cNvPr id="23" name="TextBox 8"/>
          <p:cNvSpPr txBox="1">
            <a:spLocks noChangeArrowheads="1"/>
          </p:cNvSpPr>
          <p:nvPr/>
        </p:nvSpPr>
        <p:spPr bwMode="auto">
          <a:xfrm>
            <a:off x="3532981" y="2395766"/>
            <a:ext cx="21656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Cytoplasm (inside of cell)</a:t>
            </a:r>
          </a:p>
        </p:txBody>
      </p:sp>
      <p:sp>
        <p:nvSpPr>
          <p:cNvPr id="24" name="TextBox 9"/>
          <p:cNvSpPr txBox="1">
            <a:spLocks noChangeArrowheads="1"/>
          </p:cNvSpPr>
          <p:nvPr/>
        </p:nvSpPr>
        <p:spPr bwMode="auto">
          <a:xfrm>
            <a:off x="1716881" y="2741841"/>
            <a:ext cx="32011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(a) Phospholipid bilayer of membrane</a:t>
            </a:r>
          </a:p>
        </p:txBody>
      </p:sp>
      <p:sp>
        <p:nvSpPr>
          <p:cNvPr id="25" name="TextBox 10"/>
          <p:cNvSpPr txBox="1">
            <a:spLocks noChangeArrowheads="1"/>
          </p:cNvSpPr>
          <p:nvPr/>
        </p:nvSpPr>
        <p:spPr bwMode="auto">
          <a:xfrm>
            <a:off x="3971131" y="3226028"/>
            <a:ext cx="12311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Outside of cell</a:t>
            </a:r>
          </a:p>
        </p:txBody>
      </p:sp>
      <p:sp>
        <p:nvSpPr>
          <p:cNvPr id="26" name="TextBox 11"/>
          <p:cNvSpPr txBox="1">
            <a:spLocks noChangeArrowheads="1"/>
          </p:cNvSpPr>
          <p:nvPr/>
        </p:nvSpPr>
        <p:spPr bwMode="auto">
          <a:xfrm>
            <a:off x="6120606" y="3155384"/>
            <a:ext cx="915315"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Embedded</a:t>
            </a:r>
          </a:p>
          <a:p>
            <a:pPr eaLnBrk="0" hangingPunct="0">
              <a:lnSpc>
                <a:spcPts val="1600"/>
              </a:lnSpc>
            </a:pPr>
            <a:r>
              <a:rPr lang="en-US" sz="1400" b="1" dirty="0" smtClean="0">
                <a:solidFill>
                  <a:srgbClr val="000000"/>
                </a:solidFill>
                <a:latin typeface="Arial"/>
                <a:ea typeface="ＭＳ Ｐゴシック" charset="0"/>
              </a:rPr>
              <a:t>proteins</a:t>
            </a:r>
            <a:endParaRPr lang="en-US" sz="1400" b="1" dirty="0">
              <a:solidFill>
                <a:srgbClr val="000000"/>
              </a:solidFill>
              <a:latin typeface="Arial"/>
              <a:ea typeface="ＭＳ Ｐゴシック" charset="0"/>
            </a:endParaRPr>
          </a:p>
        </p:txBody>
      </p:sp>
      <p:sp>
        <p:nvSpPr>
          <p:cNvPr id="27" name="TextBox 13"/>
          <p:cNvSpPr txBox="1">
            <a:spLocks noChangeArrowheads="1"/>
          </p:cNvSpPr>
          <p:nvPr/>
        </p:nvSpPr>
        <p:spPr bwMode="auto">
          <a:xfrm>
            <a:off x="1826419" y="4361091"/>
            <a:ext cx="9842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r>
              <a:rPr lang="en-US" sz="1400" b="1" smtClean="0">
                <a:solidFill>
                  <a:srgbClr val="000000"/>
                </a:solidFill>
                <a:latin typeface="Arial"/>
                <a:ea typeface="ＭＳ Ｐゴシック" charset="0"/>
              </a:rPr>
              <a:t>Hydrophilic</a:t>
            </a:r>
          </a:p>
          <a:p>
            <a:pPr algn="r" eaLnBrk="0" hangingPunct="0"/>
            <a:r>
              <a:rPr lang="en-US" sz="1400" b="1" smtClean="0">
                <a:solidFill>
                  <a:srgbClr val="000000"/>
                </a:solidFill>
                <a:latin typeface="Arial"/>
                <a:ea typeface="ＭＳ Ｐゴシック" charset="0"/>
              </a:rPr>
              <a:t>head</a:t>
            </a:r>
            <a:endParaRPr lang="en-US" sz="1400" b="1">
              <a:solidFill>
                <a:srgbClr val="000000"/>
              </a:solidFill>
              <a:latin typeface="Arial"/>
              <a:ea typeface="ＭＳ Ｐゴシック" charset="0"/>
            </a:endParaRPr>
          </a:p>
        </p:txBody>
      </p:sp>
      <p:sp>
        <p:nvSpPr>
          <p:cNvPr id="28" name="TextBox 15"/>
          <p:cNvSpPr txBox="1">
            <a:spLocks noChangeArrowheads="1"/>
          </p:cNvSpPr>
          <p:nvPr/>
        </p:nvSpPr>
        <p:spPr bwMode="auto">
          <a:xfrm>
            <a:off x="1707356" y="4940528"/>
            <a:ext cx="11028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r>
              <a:rPr lang="en-US" sz="1400" b="1" smtClean="0">
                <a:solidFill>
                  <a:srgbClr val="000000"/>
                </a:solidFill>
                <a:latin typeface="Arial"/>
                <a:ea typeface="ＭＳ Ｐゴシック" charset="0"/>
              </a:rPr>
              <a:t>Hydrophobic</a:t>
            </a:r>
          </a:p>
          <a:p>
            <a:pPr algn="r" eaLnBrk="0" hangingPunct="0"/>
            <a:r>
              <a:rPr lang="en-US" sz="1400" b="1" smtClean="0">
                <a:solidFill>
                  <a:srgbClr val="000000"/>
                </a:solidFill>
                <a:latin typeface="Arial"/>
                <a:ea typeface="ＭＳ Ｐゴシック" charset="0"/>
              </a:rPr>
              <a:t>tail</a:t>
            </a:r>
            <a:endParaRPr lang="en-US" sz="1400" b="1" dirty="0">
              <a:solidFill>
                <a:srgbClr val="000000"/>
              </a:solidFill>
              <a:latin typeface="Arial"/>
              <a:ea typeface="ＭＳ Ｐゴシック" charset="0"/>
            </a:endParaRPr>
          </a:p>
        </p:txBody>
      </p:sp>
      <p:sp>
        <p:nvSpPr>
          <p:cNvPr id="29" name="TextBox 17"/>
          <p:cNvSpPr txBox="1">
            <a:spLocks noChangeArrowheads="1"/>
          </p:cNvSpPr>
          <p:nvPr/>
        </p:nvSpPr>
        <p:spPr bwMode="auto">
          <a:xfrm>
            <a:off x="6304756" y="4253934"/>
            <a:ext cx="113172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Phospholipid</a:t>
            </a:r>
          </a:p>
          <a:p>
            <a:pPr eaLnBrk="0" hangingPunct="0">
              <a:lnSpc>
                <a:spcPts val="1600"/>
              </a:lnSpc>
            </a:pPr>
            <a:r>
              <a:rPr lang="en-US" sz="1400" b="1" dirty="0" smtClean="0">
                <a:solidFill>
                  <a:srgbClr val="000000"/>
                </a:solidFill>
                <a:latin typeface="Arial"/>
                <a:ea typeface="ＭＳ Ｐゴシック" charset="0"/>
              </a:rPr>
              <a:t>bilayer</a:t>
            </a:r>
            <a:endParaRPr lang="en-US" sz="1400" b="1" dirty="0">
              <a:solidFill>
                <a:srgbClr val="000000"/>
              </a:solidFill>
              <a:latin typeface="Arial"/>
              <a:ea typeface="ＭＳ Ｐゴシック" charset="0"/>
            </a:endParaRPr>
          </a:p>
        </p:txBody>
      </p:sp>
      <p:sp>
        <p:nvSpPr>
          <p:cNvPr id="30" name="TextBox 19"/>
          <p:cNvSpPr txBox="1">
            <a:spLocks noChangeArrowheads="1"/>
          </p:cNvSpPr>
          <p:nvPr/>
        </p:nvSpPr>
        <p:spPr bwMode="auto">
          <a:xfrm>
            <a:off x="3507581" y="6039078"/>
            <a:ext cx="21656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Cytoplasm (inside of cell)</a:t>
            </a:r>
          </a:p>
        </p:txBody>
      </p:sp>
      <p:sp>
        <p:nvSpPr>
          <p:cNvPr id="31" name="TextBox 20"/>
          <p:cNvSpPr txBox="1">
            <a:spLocks noChangeArrowheads="1"/>
          </p:cNvSpPr>
          <p:nvPr/>
        </p:nvSpPr>
        <p:spPr bwMode="auto">
          <a:xfrm>
            <a:off x="1716881" y="6378010"/>
            <a:ext cx="3122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(b) Fluid mosaic model of membrane</a:t>
            </a:r>
          </a:p>
        </p:txBody>
      </p:sp>
      <p:sp>
        <p:nvSpPr>
          <p:cNvPr id="3" name="Freeform 2"/>
          <p:cNvSpPr/>
          <p:nvPr/>
        </p:nvSpPr>
        <p:spPr>
          <a:xfrm>
            <a:off x="-144780" y="3048000"/>
            <a:ext cx="6172200" cy="845820"/>
          </a:xfrm>
          <a:custGeom>
            <a:avLst/>
            <a:gdLst>
              <a:gd name="connsiteX0" fmla="*/ 6172200 w 6172200"/>
              <a:gd name="connsiteY0" fmla="*/ 845820 h 845820"/>
              <a:gd name="connsiteX1" fmla="*/ 0 w 6172200"/>
              <a:gd name="connsiteY1" fmla="*/ 0 h 845820"/>
              <a:gd name="connsiteX2" fmla="*/ 304800 w 6172200"/>
              <a:gd name="connsiteY2" fmla="*/ 563880 h 845820"/>
            </a:gdLst>
            <a:ahLst/>
            <a:cxnLst>
              <a:cxn ang="0">
                <a:pos x="connsiteX0" y="connsiteY0"/>
              </a:cxn>
              <a:cxn ang="0">
                <a:pos x="connsiteX1" y="connsiteY1"/>
              </a:cxn>
              <a:cxn ang="0">
                <a:pos x="connsiteX2" y="connsiteY2"/>
              </a:cxn>
            </a:cxnLst>
            <a:rect l="l" t="t" r="r" b="b"/>
            <a:pathLst>
              <a:path w="6172200" h="845820">
                <a:moveTo>
                  <a:pt x="6172200" y="845820"/>
                </a:moveTo>
                <a:lnTo>
                  <a:pt x="0" y="0"/>
                </a:lnTo>
                <a:lnTo>
                  <a:pt x="304800" y="563880"/>
                </a:lnTo>
              </a:path>
            </a:pathLst>
          </a:custGeom>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grpSp>
        <p:nvGrpSpPr>
          <p:cNvPr id="32" name="Group 31"/>
          <p:cNvGrpSpPr/>
          <p:nvPr/>
        </p:nvGrpSpPr>
        <p:grpSpPr>
          <a:xfrm rot="5400000">
            <a:off x="5560693" y="4340145"/>
            <a:ext cx="1149350" cy="230184"/>
            <a:chOff x="1076325" y="1730375"/>
            <a:chExt cx="1149350" cy="384175"/>
          </a:xfrm>
        </p:grpSpPr>
        <p:sp>
          <p:nvSpPr>
            <p:cNvPr id="33" name="Freeform 32"/>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sp>
          <p:nvSpPr>
            <p:cNvPr id="34" name="Freeform 33"/>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charset="0"/>
                  <a:ea typeface="ＭＳ Ｐゴシック" charset="0"/>
                  <a:cs typeface="ＭＳ Ｐゴシック" charset="0"/>
                </a:defRPr>
              </a:lvl9pPr>
            </a:lstStyle>
            <a:p>
              <a:endParaRPr lang="en-US" b="0" smtClean="0">
                <a:solidFill>
                  <a:srgbClr val="000000"/>
                </a:solidFill>
                <a:latin typeface="Times" pitchFamily="84" charset="0"/>
              </a:endParaRPr>
            </a:p>
          </p:txBody>
        </p:sp>
      </p:grpSp>
    </p:spTree>
    <p:extLst>
      <p:ext uri="{BB962C8B-B14F-4D97-AF65-F5344CB8AC3E}">
        <p14:creationId xmlns:p14="http://schemas.microsoft.com/office/powerpoint/2010/main" val="26978847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582168"/>
            <a:ext cx="8546592" cy="5693664"/>
          </a:xfrm>
          <a:prstGeom prst="rect">
            <a:avLst/>
          </a:prstGeom>
          <a:noFill/>
          <a:ln>
            <a:noFill/>
          </a:ln>
        </p:spPr>
      </p:pic>
      <p:sp>
        <p:nvSpPr>
          <p:cNvPr id="3" name="Freeform 2"/>
          <p:cNvSpPr/>
          <p:nvPr/>
        </p:nvSpPr>
        <p:spPr bwMode="auto">
          <a:xfrm flipH="1" flipV="1">
            <a:off x="3776662" y="5126831"/>
            <a:ext cx="1295399" cy="6286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Freeform 4"/>
          <p:cNvSpPr/>
          <p:nvPr/>
        </p:nvSpPr>
        <p:spPr bwMode="auto">
          <a:xfrm flipH="1" flipV="1">
            <a:off x="4255293" y="4119562"/>
            <a:ext cx="1321594" cy="383382"/>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6" name="Freeform 5"/>
          <p:cNvSpPr/>
          <p:nvPr/>
        </p:nvSpPr>
        <p:spPr bwMode="auto">
          <a:xfrm flipV="1">
            <a:off x="7667624" y="3395662"/>
            <a:ext cx="309563" cy="74295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7" name="Freeform 6"/>
          <p:cNvSpPr/>
          <p:nvPr/>
        </p:nvSpPr>
        <p:spPr bwMode="auto">
          <a:xfrm>
            <a:off x="6072187" y="1928812"/>
            <a:ext cx="314325" cy="121444"/>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8" name="Freeform 7"/>
          <p:cNvSpPr/>
          <p:nvPr/>
        </p:nvSpPr>
        <p:spPr bwMode="auto">
          <a:xfrm flipV="1">
            <a:off x="1802607" y="2219325"/>
            <a:ext cx="488156" cy="8643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9" name="Freeform 8"/>
          <p:cNvSpPr/>
          <p:nvPr/>
        </p:nvSpPr>
        <p:spPr bwMode="auto">
          <a:xfrm flipV="1">
            <a:off x="1307305" y="738185"/>
            <a:ext cx="495301" cy="128589"/>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0" name="Freeform 9"/>
          <p:cNvSpPr/>
          <p:nvPr/>
        </p:nvSpPr>
        <p:spPr bwMode="auto">
          <a:xfrm flipV="1">
            <a:off x="1481138" y="738184"/>
            <a:ext cx="321470" cy="20241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TextBox 2"/>
          <p:cNvSpPr txBox="1">
            <a:spLocks noChangeArrowheads="1"/>
          </p:cNvSpPr>
          <p:nvPr/>
        </p:nvSpPr>
        <p:spPr bwMode="auto">
          <a:xfrm>
            <a:off x="1837090" y="632368"/>
            <a:ext cx="1601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Digestive enzymes</a:t>
            </a:r>
          </a:p>
        </p:txBody>
      </p:sp>
      <p:sp>
        <p:nvSpPr>
          <p:cNvPr id="12" name="TextBox 3"/>
          <p:cNvSpPr txBox="1">
            <a:spLocks noChangeArrowheads="1"/>
          </p:cNvSpPr>
          <p:nvPr/>
        </p:nvSpPr>
        <p:spPr bwMode="auto">
          <a:xfrm>
            <a:off x="629003" y="1183231"/>
            <a:ext cx="8781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Lysosome</a:t>
            </a:r>
          </a:p>
        </p:txBody>
      </p:sp>
      <p:sp>
        <p:nvSpPr>
          <p:cNvPr id="13" name="TextBox 4"/>
          <p:cNvSpPr txBox="1">
            <a:spLocks noChangeArrowheads="1"/>
          </p:cNvSpPr>
          <p:nvPr/>
        </p:nvSpPr>
        <p:spPr bwMode="auto">
          <a:xfrm>
            <a:off x="3645253" y="1540418"/>
            <a:ext cx="8143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Digestion</a:t>
            </a:r>
          </a:p>
        </p:txBody>
      </p:sp>
      <p:sp>
        <p:nvSpPr>
          <p:cNvPr id="14" name="TextBox 5"/>
          <p:cNvSpPr txBox="1">
            <a:spLocks noChangeArrowheads="1"/>
          </p:cNvSpPr>
          <p:nvPr/>
        </p:nvSpPr>
        <p:spPr bwMode="auto">
          <a:xfrm>
            <a:off x="1730728" y="1842044"/>
            <a:ext cx="11509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Food vacuole</a:t>
            </a:r>
          </a:p>
        </p:txBody>
      </p:sp>
      <p:sp>
        <p:nvSpPr>
          <p:cNvPr id="15" name="TextBox 6"/>
          <p:cNvSpPr txBox="1">
            <a:spLocks noChangeArrowheads="1"/>
          </p:cNvSpPr>
          <p:nvPr/>
        </p:nvSpPr>
        <p:spPr bwMode="auto">
          <a:xfrm>
            <a:off x="2346678" y="2116681"/>
            <a:ext cx="158537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Plasma membrane</a:t>
            </a:r>
          </a:p>
        </p:txBody>
      </p:sp>
      <p:sp>
        <p:nvSpPr>
          <p:cNvPr id="16" name="TextBox 7"/>
          <p:cNvSpPr txBox="1">
            <a:spLocks noChangeArrowheads="1"/>
          </p:cNvSpPr>
          <p:nvPr/>
        </p:nvSpPr>
        <p:spPr bwMode="auto">
          <a:xfrm>
            <a:off x="348014" y="2440529"/>
            <a:ext cx="25386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(a) </a:t>
            </a:r>
            <a:r>
              <a:rPr lang="en-US" sz="1400" b="1" dirty="0" smtClean="0">
                <a:solidFill>
                  <a:srgbClr val="000000"/>
                </a:solidFill>
                <a:latin typeface="Arial"/>
                <a:ea typeface="ＭＳ Ｐゴシック" charset="0"/>
              </a:rPr>
              <a:t>A </a:t>
            </a:r>
            <a:r>
              <a:rPr lang="en-US" sz="1400" b="1" dirty="0">
                <a:solidFill>
                  <a:srgbClr val="000000"/>
                </a:solidFill>
                <a:latin typeface="Arial"/>
                <a:ea typeface="ＭＳ Ｐゴシック" charset="0"/>
              </a:rPr>
              <a:t>lysosome digesting food</a:t>
            </a:r>
          </a:p>
        </p:txBody>
      </p:sp>
      <p:sp>
        <p:nvSpPr>
          <p:cNvPr id="17" name="TextBox 8"/>
          <p:cNvSpPr txBox="1">
            <a:spLocks noChangeArrowheads="1"/>
          </p:cNvSpPr>
          <p:nvPr/>
        </p:nvSpPr>
        <p:spPr bwMode="auto">
          <a:xfrm>
            <a:off x="7958490" y="1781717"/>
            <a:ext cx="8143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Digestion</a:t>
            </a:r>
          </a:p>
        </p:txBody>
      </p:sp>
      <p:sp>
        <p:nvSpPr>
          <p:cNvPr id="18" name="TextBox 9"/>
          <p:cNvSpPr txBox="1">
            <a:spLocks noChangeArrowheads="1"/>
          </p:cNvSpPr>
          <p:nvPr/>
        </p:nvSpPr>
        <p:spPr bwMode="auto">
          <a:xfrm>
            <a:off x="6409090" y="1938880"/>
            <a:ext cx="163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Arial"/>
                <a:ea typeface="ＭＳ Ｐゴシック" charset="0"/>
              </a:rPr>
              <a:t>Vesicle containing</a:t>
            </a:r>
          </a:p>
          <a:p>
            <a:pPr eaLnBrk="0" hangingPunct="0"/>
            <a:r>
              <a:rPr lang="en-US" sz="1400" b="1" dirty="0" smtClean="0">
                <a:solidFill>
                  <a:srgbClr val="000000"/>
                </a:solidFill>
                <a:latin typeface="Arial"/>
                <a:ea typeface="ＭＳ Ｐゴシック" charset="0"/>
              </a:rPr>
              <a:t>damaged organelle</a:t>
            </a:r>
            <a:endParaRPr lang="en-US" sz="1400" b="1" dirty="0">
              <a:solidFill>
                <a:srgbClr val="000000"/>
              </a:solidFill>
              <a:latin typeface="Arial"/>
              <a:ea typeface="ＭＳ Ｐゴシック" charset="0"/>
            </a:endParaRPr>
          </a:p>
        </p:txBody>
      </p:sp>
      <p:sp>
        <p:nvSpPr>
          <p:cNvPr id="19" name="TextBox 11"/>
          <p:cNvSpPr txBox="1">
            <a:spLocks noChangeArrowheads="1"/>
          </p:cNvSpPr>
          <p:nvPr/>
        </p:nvSpPr>
        <p:spPr bwMode="auto">
          <a:xfrm>
            <a:off x="4662840" y="2443705"/>
            <a:ext cx="40406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Arial"/>
                <a:ea typeface="ＭＳ Ｐゴシック" charset="0"/>
              </a:rPr>
              <a:t>(b) A lysosome breaking down the molecules of</a:t>
            </a:r>
          </a:p>
          <a:p>
            <a:pPr eaLnBrk="0" hangingPunct="0"/>
            <a:r>
              <a:rPr lang="en-US" sz="1400" b="1" dirty="0" smtClean="0">
                <a:solidFill>
                  <a:srgbClr val="000000"/>
                </a:solidFill>
                <a:latin typeface="Arial"/>
                <a:ea typeface="ＭＳ Ｐゴシック" charset="0"/>
              </a:rPr>
              <a:t>damaged organelles</a:t>
            </a:r>
            <a:endParaRPr lang="en-US" sz="1400" b="1" dirty="0">
              <a:solidFill>
                <a:srgbClr val="000000"/>
              </a:solidFill>
              <a:latin typeface="Arial"/>
              <a:ea typeface="ＭＳ Ｐゴシック" charset="0"/>
            </a:endParaRPr>
          </a:p>
        </p:txBody>
      </p:sp>
      <p:sp>
        <p:nvSpPr>
          <p:cNvPr id="20" name="TextBox 13"/>
          <p:cNvSpPr txBox="1">
            <a:spLocks noChangeArrowheads="1"/>
          </p:cNvSpPr>
          <p:nvPr/>
        </p:nvSpPr>
        <p:spPr bwMode="auto">
          <a:xfrm>
            <a:off x="7806090" y="2978692"/>
            <a:ext cx="8255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smtClean="0">
                <a:solidFill>
                  <a:srgbClr val="000000"/>
                </a:solidFill>
                <a:latin typeface="Arial"/>
                <a:ea typeface="ＭＳ Ｐゴシック" charset="0"/>
              </a:rPr>
              <a:t>Organelle</a:t>
            </a:r>
          </a:p>
          <a:p>
            <a:pPr eaLnBrk="0" hangingPunct="0"/>
            <a:r>
              <a:rPr lang="en-US" sz="1400" b="1" dirty="0" smtClean="0">
                <a:solidFill>
                  <a:srgbClr val="000000"/>
                </a:solidFill>
                <a:latin typeface="Arial"/>
                <a:ea typeface="ＭＳ Ｐゴシック" charset="0"/>
              </a:rPr>
              <a:t>fragment</a:t>
            </a:r>
            <a:endParaRPr lang="en-US" sz="1400" b="1" dirty="0">
              <a:solidFill>
                <a:srgbClr val="000000"/>
              </a:solidFill>
              <a:latin typeface="Arial"/>
              <a:ea typeface="ＭＳ Ｐゴシック" charset="0"/>
            </a:endParaRPr>
          </a:p>
        </p:txBody>
      </p:sp>
      <p:sp>
        <p:nvSpPr>
          <p:cNvPr id="21" name="TextBox 15"/>
          <p:cNvSpPr txBox="1">
            <a:spLocks noChangeArrowheads="1"/>
          </p:cNvSpPr>
          <p:nvPr/>
        </p:nvSpPr>
        <p:spPr bwMode="auto">
          <a:xfrm>
            <a:off x="3326959" y="3593053"/>
            <a:ext cx="155946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smtClean="0">
                <a:solidFill>
                  <a:srgbClr val="000000"/>
                </a:solidFill>
                <a:latin typeface="Arial"/>
                <a:ea typeface="ＭＳ Ｐゴシック" charset="0"/>
              </a:rPr>
              <a:t>Vesicle containing</a:t>
            </a:r>
          </a:p>
          <a:p>
            <a:pPr eaLnBrk="0" hangingPunct="0">
              <a:lnSpc>
                <a:spcPts val="1600"/>
              </a:lnSpc>
            </a:pPr>
            <a:r>
              <a:rPr lang="en-US" sz="1400" b="1" dirty="0" smtClean="0">
                <a:solidFill>
                  <a:srgbClr val="000000"/>
                </a:solidFill>
                <a:latin typeface="Arial"/>
                <a:ea typeface="ＭＳ Ｐゴシック" charset="0"/>
              </a:rPr>
              <a:t>two damaged</a:t>
            </a:r>
          </a:p>
          <a:p>
            <a:pPr eaLnBrk="0" hangingPunct="0">
              <a:lnSpc>
                <a:spcPts val="1600"/>
              </a:lnSpc>
            </a:pPr>
            <a:r>
              <a:rPr lang="en-US" sz="1400" b="1" dirty="0" smtClean="0">
                <a:solidFill>
                  <a:srgbClr val="000000"/>
                </a:solidFill>
                <a:latin typeface="Arial"/>
                <a:ea typeface="ＭＳ Ｐゴシック" charset="0"/>
              </a:rPr>
              <a:t>organelles</a:t>
            </a:r>
            <a:endParaRPr lang="en-US" sz="1400" b="1" dirty="0">
              <a:solidFill>
                <a:srgbClr val="000000"/>
              </a:solidFill>
              <a:latin typeface="Arial"/>
              <a:ea typeface="ＭＳ Ｐゴシック" charset="0"/>
            </a:endParaRPr>
          </a:p>
        </p:txBody>
      </p:sp>
      <p:sp>
        <p:nvSpPr>
          <p:cNvPr id="22" name="TextBox 18"/>
          <p:cNvSpPr txBox="1">
            <a:spLocks noChangeArrowheads="1"/>
          </p:cNvSpPr>
          <p:nvPr/>
        </p:nvSpPr>
        <p:spPr bwMode="auto">
          <a:xfrm>
            <a:off x="4942240" y="1167355"/>
            <a:ext cx="8781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Lysosome</a:t>
            </a:r>
          </a:p>
        </p:txBody>
      </p:sp>
      <p:sp>
        <p:nvSpPr>
          <p:cNvPr id="23" name="TextBox 19"/>
          <p:cNvSpPr txBox="1">
            <a:spLocks noChangeArrowheads="1"/>
          </p:cNvSpPr>
          <p:nvPr/>
        </p:nvSpPr>
        <p:spPr bwMode="auto">
          <a:xfrm>
            <a:off x="2956277" y="4799555"/>
            <a:ext cx="8255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smtClean="0">
                <a:solidFill>
                  <a:srgbClr val="000000"/>
                </a:solidFill>
                <a:latin typeface="Arial"/>
                <a:ea typeface="ＭＳ Ｐゴシック" charset="0"/>
              </a:rPr>
              <a:t>Organelle</a:t>
            </a:r>
          </a:p>
          <a:p>
            <a:pPr eaLnBrk="0" hangingPunct="0"/>
            <a:r>
              <a:rPr lang="en-US" sz="1400" b="1" smtClean="0">
                <a:solidFill>
                  <a:srgbClr val="000000"/>
                </a:solidFill>
                <a:latin typeface="Arial"/>
                <a:ea typeface="ＭＳ Ｐゴシック" charset="0"/>
              </a:rPr>
              <a:t>fragment</a:t>
            </a:r>
            <a:endParaRPr lang="en-US" sz="1400" b="1">
              <a:solidFill>
                <a:srgbClr val="000000"/>
              </a:solidFill>
              <a:latin typeface="Arial"/>
              <a:ea typeface="ＭＳ Ｐゴシック" charset="0"/>
            </a:endParaRPr>
          </a:p>
        </p:txBody>
      </p:sp>
      <p:sp>
        <p:nvSpPr>
          <p:cNvPr id="24" name="TextBox 23"/>
          <p:cNvSpPr txBox="1"/>
          <p:nvPr/>
        </p:nvSpPr>
        <p:spPr>
          <a:xfrm>
            <a:off x="8247635" y="5708538"/>
            <a:ext cx="153888" cy="270908"/>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000" b="1" dirty="0">
                <a:solidFill>
                  <a:srgbClr val="000000"/>
                </a:solidFill>
                <a:latin typeface="Arial"/>
                <a:ea typeface="ＭＳ Ｐゴシック" charset="0"/>
              </a:rPr>
              <a:t>TEM</a:t>
            </a:r>
          </a:p>
        </p:txBody>
      </p:sp>
      <p:sp>
        <p:nvSpPr>
          <p:cNvPr id="2" name="Title 1"/>
          <p:cNvSpPr>
            <a:spLocks noGrp="1"/>
          </p:cNvSpPr>
          <p:nvPr>
            <p:ph type="title" idx="4294967295"/>
          </p:nvPr>
        </p:nvSpPr>
        <p:spPr>
          <a:xfrm>
            <a:off x="0" y="0"/>
            <a:ext cx="8229600" cy="301752"/>
          </a:xfrm>
          <a:prstGeom prst="rect">
            <a:avLst/>
          </a:prstGeom>
        </p:spPr>
        <p:txBody>
          <a:bodyPr/>
          <a:lstStyle/>
          <a:p>
            <a:pPr algn="l"/>
            <a:r>
              <a:rPr lang="en-US" sz="1200" kern="1200" dirty="0" smtClean="0">
                <a:solidFill>
                  <a:srgbClr val="000000"/>
                </a:solidFill>
                <a:effectLst/>
                <a:latin typeface="Arial"/>
                <a:ea typeface="ＭＳ Ｐゴシック"/>
                <a:cs typeface="Arial"/>
              </a:rPr>
              <a:t>Figure 4.14</a:t>
            </a:r>
            <a:endParaRPr lang="en-US" dirty="0"/>
          </a:p>
        </p:txBody>
      </p:sp>
    </p:spTree>
    <p:extLst>
      <p:ext uri="{BB962C8B-B14F-4D97-AF65-F5344CB8AC3E}">
        <p14:creationId xmlns:p14="http://schemas.microsoft.com/office/powerpoint/2010/main" val="13822819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323088" y="1624584"/>
            <a:ext cx="8497824" cy="3608832"/>
          </a:xfrm>
          <a:prstGeom prst="rect">
            <a:avLst/>
          </a:prstGeom>
          <a:noFill/>
          <a:ln>
            <a:noFill/>
          </a:ln>
        </p:spPr>
      </p:pic>
      <p:sp>
        <p:nvSpPr>
          <p:cNvPr id="3" name="TextBox 2"/>
          <p:cNvSpPr txBox="1">
            <a:spLocks noChangeArrowheads="1"/>
          </p:cNvSpPr>
          <p:nvPr/>
        </p:nvSpPr>
        <p:spPr bwMode="auto">
          <a:xfrm>
            <a:off x="3219450" y="1738881"/>
            <a:ext cx="27143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CATEGORIES OF CELLS</a:t>
            </a:r>
          </a:p>
        </p:txBody>
      </p:sp>
      <p:sp>
        <p:nvSpPr>
          <p:cNvPr id="5" name="TextBox 3"/>
          <p:cNvSpPr txBox="1">
            <a:spLocks noChangeArrowheads="1"/>
          </p:cNvSpPr>
          <p:nvPr/>
        </p:nvSpPr>
        <p:spPr bwMode="auto">
          <a:xfrm>
            <a:off x="1530350" y="2273075"/>
            <a:ext cx="1868488"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Prokaryotic Cells</a:t>
            </a:r>
          </a:p>
        </p:txBody>
      </p:sp>
      <p:sp>
        <p:nvSpPr>
          <p:cNvPr id="6" name="TextBox 4"/>
          <p:cNvSpPr txBox="1">
            <a:spLocks noChangeArrowheads="1"/>
          </p:cNvSpPr>
          <p:nvPr/>
        </p:nvSpPr>
        <p:spPr bwMode="auto">
          <a:xfrm>
            <a:off x="5784850" y="2275456"/>
            <a:ext cx="1779588"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Eukaryotic Cells</a:t>
            </a:r>
          </a:p>
        </p:txBody>
      </p:sp>
      <p:sp>
        <p:nvSpPr>
          <p:cNvPr id="11" name="TextBox 9"/>
          <p:cNvSpPr txBox="1">
            <a:spLocks noChangeArrowheads="1"/>
          </p:cNvSpPr>
          <p:nvPr/>
        </p:nvSpPr>
        <p:spPr bwMode="auto">
          <a:xfrm>
            <a:off x="489742" y="3895816"/>
            <a:ext cx="1839119"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 Smaller</a:t>
            </a:r>
            <a:endParaRPr lang="en-US" sz="1600" b="1" dirty="0">
              <a:solidFill>
                <a:srgbClr val="000000"/>
              </a:solidFill>
              <a:latin typeface="Arial"/>
              <a:ea typeface="ＭＳ Ｐゴシック" charset="0"/>
            </a:endParaRPr>
          </a:p>
        </p:txBody>
      </p:sp>
      <p:sp>
        <p:nvSpPr>
          <p:cNvPr id="12" name="TextBox 10"/>
          <p:cNvSpPr txBox="1">
            <a:spLocks noChangeArrowheads="1"/>
          </p:cNvSpPr>
          <p:nvPr/>
        </p:nvSpPr>
        <p:spPr bwMode="auto">
          <a:xfrm>
            <a:off x="488157" y="4201093"/>
            <a:ext cx="95011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 Simpler</a:t>
            </a:r>
            <a:endParaRPr lang="en-US" sz="1600" b="1" dirty="0">
              <a:solidFill>
                <a:srgbClr val="000000"/>
              </a:solidFill>
              <a:latin typeface="Arial"/>
              <a:ea typeface="ＭＳ Ｐゴシック" charset="0"/>
            </a:endParaRPr>
          </a:p>
        </p:txBody>
      </p:sp>
      <p:sp>
        <p:nvSpPr>
          <p:cNvPr id="13" name="TextBox 11"/>
          <p:cNvSpPr txBox="1">
            <a:spLocks noChangeArrowheads="1"/>
          </p:cNvSpPr>
          <p:nvPr/>
        </p:nvSpPr>
        <p:spPr bwMode="auto">
          <a:xfrm>
            <a:off x="487377" y="4503512"/>
            <a:ext cx="330835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 Lack </a:t>
            </a:r>
            <a:r>
              <a:rPr lang="en-US" sz="1600" b="1" dirty="0">
                <a:solidFill>
                  <a:srgbClr val="000000"/>
                </a:solidFill>
                <a:latin typeface="Arial"/>
                <a:ea typeface="ＭＳ Ｐゴシック" charset="0"/>
              </a:rPr>
              <a:t>membrane-bound organelles</a:t>
            </a:r>
          </a:p>
        </p:txBody>
      </p:sp>
      <p:sp>
        <p:nvSpPr>
          <p:cNvPr id="14" name="TextBox 12"/>
          <p:cNvSpPr txBox="1">
            <a:spLocks noChangeArrowheads="1"/>
          </p:cNvSpPr>
          <p:nvPr/>
        </p:nvSpPr>
        <p:spPr bwMode="auto">
          <a:xfrm>
            <a:off x="492139" y="4808312"/>
            <a:ext cx="2935287"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 Found </a:t>
            </a:r>
            <a:r>
              <a:rPr lang="en-US" sz="1600" b="1" dirty="0">
                <a:solidFill>
                  <a:srgbClr val="000000"/>
                </a:solidFill>
                <a:latin typeface="Arial"/>
                <a:ea typeface="ＭＳ Ｐゴシック" charset="0"/>
              </a:rPr>
              <a:t>in bacteria and </a:t>
            </a:r>
            <a:r>
              <a:rPr lang="en-US" sz="1600" b="1" dirty="0" err="1">
                <a:solidFill>
                  <a:srgbClr val="000000"/>
                </a:solidFill>
                <a:latin typeface="Arial"/>
                <a:ea typeface="ＭＳ Ｐゴシック" charset="0"/>
              </a:rPr>
              <a:t>archaea</a:t>
            </a:r>
            <a:endParaRPr lang="en-US" sz="1600" b="1" dirty="0">
              <a:solidFill>
                <a:srgbClr val="000000"/>
              </a:solidFill>
              <a:latin typeface="Arial"/>
              <a:ea typeface="ＭＳ Ｐゴシック" charset="0"/>
            </a:endParaRPr>
          </a:p>
        </p:txBody>
      </p:sp>
      <p:sp>
        <p:nvSpPr>
          <p:cNvPr id="15" name="TextBox 13"/>
          <p:cNvSpPr txBox="1">
            <a:spLocks noChangeArrowheads="1"/>
          </p:cNvSpPr>
          <p:nvPr/>
        </p:nvSpPr>
        <p:spPr bwMode="auto">
          <a:xfrm>
            <a:off x="4684712" y="3903436"/>
            <a:ext cx="71438"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endParaRPr lang="en-US" sz="1600" b="1" dirty="0">
              <a:solidFill>
                <a:srgbClr val="000000"/>
              </a:solidFill>
              <a:latin typeface="Arial"/>
              <a:ea typeface="ＭＳ Ｐゴシック" charset="0"/>
            </a:endParaRPr>
          </a:p>
        </p:txBody>
      </p:sp>
      <p:sp>
        <p:nvSpPr>
          <p:cNvPr id="19" name="TextBox 17"/>
          <p:cNvSpPr txBox="1">
            <a:spLocks noChangeArrowheads="1"/>
          </p:cNvSpPr>
          <p:nvPr/>
        </p:nvSpPr>
        <p:spPr bwMode="auto">
          <a:xfrm>
            <a:off x="4646592" y="3893911"/>
            <a:ext cx="63182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 • Larger</a:t>
            </a:r>
            <a:endParaRPr lang="en-US" sz="1600" b="1" dirty="0">
              <a:solidFill>
                <a:srgbClr val="000000"/>
              </a:solidFill>
              <a:latin typeface="Arial"/>
              <a:ea typeface="ＭＳ Ｐゴシック" charset="0"/>
            </a:endParaRPr>
          </a:p>
        </p:txBody>
      </p:sp>
      <p:sp>
        <p:nvSpPr>
          <p:cNvPr id="20" name="TextBox 18"/>
          <p:cNvSpPr txBox="1">
            <a:spLocks noChangeArrowheads="1"/>
          </p:cNvSpPr>
          <p:nvPr/>
        </p:nvSpPr>
        <p:spPr bwMode="auto">
          <a:xfrm>
            <a:off x="4706157" y="4198712"/>
            <a:ext cx="136525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 More </a:t>
            </a:r>
            <a:r>
              <a:rPr lang="en-US" sz="1600" b="1" dirty="0">
                <a:solidFill>
                  <a:srgbClr val="000000"/>
                </a:solidFill>
                <a:latin typeface="Arial"/>
                <a:ea typeface="ＭＳ Ｐゴシック" charset="0"/>
              </a:rPr>
              <a:t>complex</a:t>
            </a:r>
          </a:p>
        </p:txBody>
      </p:sp>
      <p:sp>
        <p:nvSpPr>
          <p:cNvPr id="21" name="TextBox 19"/>
          <p:cNvSpPr txBox="1">
            <a:spLocks noChangeArrowheads="1"/>
          </p:cNvSpPr>
          <p:nvPr/>
        </p:nvSpPr>
        <p:spPr bwMode="auto">
          <a:xfrm>
            <a:off x="4706157" y="4503512"/>
            <a:ext cx="33305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 Have </a:t>
            </a:r>
            <a:r>
              <a:rPr lang="en-US" sz="1600" b="1" dirty="0">
                <a:solidFill>
                  <a:srgbClr val="000000"/>
                </a:solidFill>
                <a:latin typeface="Arial"/>
                <a:ea typeface="ＭＳ Ｐゴシック" charset="0"/>
              </a:rPr>
              <a:t>membrane-bound organelles</a:t>
            </a:r>
          </a:p>
        </p:txBody>
      </p:sp>
      <p:sp>
        <p:nvSpPr>
          <p:cNvPr id="22" name="TextBox 20"/>
          <p:cNvSpPr txBox="1">
            <a:spLocks noChangeArrowheads="1"/>
          </p:cNvSpPr>
          <p:nvPr/>
        </p:nvSpPr>
        <p:spPr bwMode="auto">
          <a:xfrm>
            <a:off x="4703776" y="4808312"/>
            <a:ext cx="3849688"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smtClean="0">
                <a:solidFill>
                  <a:srgbClr val="000000"/>
                </a:solidFill>
                <a:latin typeface="Arial"/>
                <a:ea typeface="ＭＳ Ｐゴシック" charset="0"/>
              </a:rPr>
              <a:t>• Found </a:t>
            </a:r>
            <a:r>
              <a:rPr lang="en-US" sz="1600" b="1" dirty="0">
                <a:solidFill>
                  <a:srgbClr val="000000"/>
                </a:solidFill>
                <a:latin typeface="Arial"/>
                <a:ea typeface="ＭＳ Ｐゴシック" charset="0"/>
              </a:rPr>
              <a:t>in </a:t>
            </a:r>
            <a:r>
              <a:rPr lang="en-US" sz="1600" b="1" dirty="0" err="1">
                <a:solidFill>
                  <a:srgbClr val="000000"/>
                </a:solidFill>
                <a:latin typeface="Arial"/>
                <a:ea typeface="ＭＳ Ｐゴシック" charset="0"/>
              </a:rPr>
              <a:t>protists</a:t>
            </a:r>
            <a:r>
              <a:rPr lang="en-US" sz="1600" b="1" dirty="0">
                <a:solidFill>
                  <a:srgbClr val="000000"/>
                </a:solidFill>
                <a:latin typeface="Arial"/>
                <a:ea typeface="ＭＳ Ｐゴシック" charset="0"/>
              </a:rPr>
              <a:t>, plants, fungi, animals</a:t>
            </a:r>
          </a:p>
        </p:txBody>
      </p:sp>
      <p:sp>
        <p:nvSpPr>
          <p:cNvPr id="2" name="Title 1"/>
          <p:cNvSpPr>
            <a:spLocks noGrp="1"/>
          </p:cNvSpPr>
          <p:nvPr>
            <p:ph type="title" idx="4294967295"/>
          </p:nvPr>
        </p:nvSpPr>
        <p:spPr>
          <a:xfrm>
            <a:off x="0" y="0"/>
            <a:ext cx="8229600" cy="301752"/>
          </a:xfrm>
          <a:prstGeom prst="rect">
            <a:avLst/>
          </a:prstGeom>
        </p:spPr>
        <p:txBody>
          <a:bodyPr/>
          <a:lstStyle/>
          <a:p>
            <a:pPr algn="l"/>
            <a:r>
              <a:rPr lang="en-US" sz="1200" kern="1200" dirty="0" smtClean="0">
                <a:solidFill>
                  <a:srgbClr val="000000"/>
                </a:solidFill>
                <a:effectLst/>
                <a:latin typeface="Arial"/>
                <a:ea typeface="ＭＳ Ｐゴシック"/>
                <a:cs typeface="Arial"/>
              </a:rPr>
              <a:t>Figure 4.UN11</a:t>
            </a:r>
            <a:endParaRPr lang="en-US" dirty="0"/>
          </a:p>
        </p:txBody>
      </p:sp>
    </p:spTree>
    <p:extLst>
      <p:ext uri="{BB962C8B-B14F-4D97-AF65-F5344CB8AC3E}">
        <p14:creationId xmlns:p14="http://schemas.microsoft.com/office/powerpoint/2010/main" val="6705129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963168"/>
            <a:ext cx="8546592" cy="4931664"/>
          </a:xfrm>
          <a:prstGeom prst="rect">
            <a:avLst/>
          </a:prstGeom>
        </p:spPr>
      </p:pic>
      <p:sp>
        <p:nvSpPr>
          <p:cNvPr id="3" name="Freeform 2"/>
          <p:cNvSpPr/>
          <p:nvPr/>
        </p:nvSpPr>
        <p:spPr bwMode="auto">
          <a:xfrm flipH="1" flipV="1">
            <a:off x="4977604" y="1604962"/>
            <a:ext cx="0" cy="365760"/>
          </a:xfrm>
          <a:custGeom>
            <a:avLst/>
            <a:gdLst>
              <a:gd name="connsiteX0" fmla="*/ 0 w 207169"/>
              <a:gd name="connsiteY0" fmla="*/ 0 h 288131"/>
              <a:gd name="connsiteX1" fmla="*/ 207169 w 207169"/>
              <a:gd name="connsiteY1" fmla="*/ 288131 h 288131"/>
            </a:gdLst>
            <a:ahLst/>
            <a:cxnLst>
              <a:cxn ang="0">
                <a:pos x="connsiteX0" y="connsiteY0"/>
              </a:cxn>
              <a:cxn ang="0">
                <a:pos x="connsiteX1" y="connsiteY1"/>
              </a:cxn>
            </a:cxnLst>
            <a:rect l="l" t="t" r="r" b="b"/>
            <a:pathLst>
              <a:path w="207169" h="288131">
                <a:moveTo>
                  <a:pt x="0" y="0"/>
                </a:moveTo>
                <a:lnTo>
                  <a:pt x="207169" y="288131"/>
                </a:lnTo>
              </a:path>
            </a:pathLst>
          </a:custGeom>
          <a:noFill/>
          <a:ln w="12700" cap="flat" cmpd="sng" algn="ctr">
            <a:solidFill>
              <a:schemeClr val="tx1"/>
            </a:solidFill>
            <a:prstDash val="solid"/>
            <a:miter lim="800000"/>
            <a:headEnd type="triangle" w="med"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5" name="TextBox 2"/>
          <p:cNvSpPr txBox="1">
            <a:spLocks noChangeArrowheads="1"/>
          </p:cNvSpPr>
          <p:nvPr/>
        </p:nvSpPr>
        <p:spPr bwMode="auto">
          <a:xfrm>
            <a:off x="551244" y="1090097"/>
            <a:ext cx="21175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Outside of cell</a:t>
            </a:r>
          </a:p>
        </p:txBody>
      </p:sp>
      <p:sp>
        <p:nvSpPr>
          <p:cNvPr id="6" name="TextBox 3"/>
          <p:cNvSpPr txBox="1">
            <a:spLocks noChangeArrowheads="1"/>
          </p:cNvSpPr>
          <p:nvPr/>
        </p:nvSpPr>
        <p:spPr bwMode="auto">
          <a:xfrm>
            <a:off x="4010407" y="1263134"/>
            <a:ext cx="1944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Phospholipid</a:t>
            </a:r>
          </a:p>
        </p:txBody>
      </p:sp>
      <p:sp>
        <p:nvSpPr>
          <p:cNvPr id="7" name="TextBox 4"/>
          <p:cNvSpPr txBox="1">
            <a:spLocks noChangeArrowheads="1"/>
          </p:cNvSpPr>
          <p:nvPr/>
        </p:nvSpPr>
        <p:spPr bwMode="auto">
          <a:xfrm>
            <a:off x="6915532" y="2171184"/>
            <a:ext cx="16911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Hydrophilic</a:t>
            </a:r>
          </a:p>
        </p:txBody>
      </p:sp>
      <p:sp>
        <p:nvSpPr>
          <p:cNvPr id="8" name="TextBox 5"/>
          <p:cNvSpPr txBox="1">
            <a:spLocks noChangeArrowheads="1"/>
          </p:cNvSpPr>
          <p:nvPr/>
        </p:nvSpPr>
        <p:spPr bwMode="auto">
          <a:xfrm>
            <a:off x="2881694" y="3237984"/>
            <a:ext cx="1059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Protein</a:t>
            </a:r>
          </a:p>
        </p:txBody>
      </p:sp>
      <p:sp>
        <p:nvSpPr>
          <p:cNvPr id="9" name="TextBox 6"/>
          <p:cNvSpPr txBox="1">
            <a:spLocks noChangeArrowheads="1"/>
          </p:cNvSpPr>
          <p:nvPr/>
        </p:nvSpPr>
        <p:spPr bwMode="auto">
          <a:xfrm>
            <a:off x="6915532" y="3282434"/>
            <a:ext cx="18963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Hydrophobic</a:t>
            </a:r>
          </a:p>
        </p:txBody>
      </p:sp>
      <p:sp>
        <p:nvSpPr>
          <p:cNvPr id="10" name="TextBox 7"/>
          <p:cNvSpPr txBox="1">
            <a:spLocks noChangeArrowheads="1"/>
          </p:cNvSpPr>
          <p:nvPr/>
        </p:nvSpPr>
        <p:spPr bwMode="auto">
          <a:xfrm>
            <a:off x="6915532" y="4368284"/>
            <a:ext cx="16911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Hydrophilic</a:t>
            </a:r>
          </a:p>
        </p:txBody>
      </p:sp>
      <p:sp>
        <p:nvSpPr>
          <p:cNvPr id="11" name="TextBox 8"/>
          <p:cNvSpPr txBox="1">
            <a:spLocks noChangeArrowheads="1"/>
          </p:cNvSpPr>
          <p:nvPr/>
        </p:nvSpPr>
        <p:spPr bwMode="auto">
          <a:xfrm>
            <a:off x="551244" y="5320784"/>
            <a:ext cx="37253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a:solidFill>
                  <a:srgbClr val="000000"/>
                </a:solidFill>
                <a:latin typeface="Arial"/>
                <a:ea typeface="ＭＳ Ｐゴシック" charset="0"/>
              </a:rPr>
              <a:t>Cytoplasm (inside of cell)</a:t>
            </a:r>
          </a:p>
        </p:txBody>
      </p:sp>
      <p:grpSp>
        <p:nvGrpSpPr>
          <p:cNvPr id="21" name="Group 20"/>
          <p:cNvGrpSpPr/>
          <p:nvPr/>
        </p:nvGrpSpPr>
        <p:grpSpPr>
          <a:xfrm>
            <a:off x="6283579" y="2076132"/>
            <a:ext cx="578675" cy="572135"/>
            <a:chOff x="5943219" y="1067638"/>
            <a:chExt cx="578675" cy="572135"/>
          </a:xfrm>
        </p:grpSpPr>
        <p:sp>
          <p:nvSpPr>
            <p:cNvPr id="22" name="object 197"/>
            <p:cNvSpPr/>
            <p:nvPr/>
          </p:nvSpPr>
          <p:spPr>
            <a:xfrm>
              <a:off x="5943219" y="1067638"/>
              <a:ext cx="302260" cy="572135"/>
            </a:xfrm>
            <a:custGeom>
              <a:avLst/>
              <a:gdLst/>
              <a:ahLst/>
              <a:cxnLst/>
              <a:rect l="l" t="t" r="r" b="b"/>
              <a:pathLst>
                <a:path w="302260" h="572135">
                  <a:moveTo>
                    <a:pt x="0" y="0"/>
                  </a:moveTo>
                  <a:lnTo>
                    <a:pt x="301815" y="0"/>
                  </a:lnTo>
                  <a:lnTo>
                    <a:pt x="301815" y="571690"/>
                  </a:lnTo>
                  <a:lnTo>
                    <a:pt x="0" y="571690"/>
                  </a:lnTo>
                </a:path>
              </a:pathLst>
            </a:custGeom>
            <a:ln w="12700">
              <a:miter lim="800000"/>
            </a:ln>
          </p:spPr>
          <p:style>
            <a:lnRef idx="1">
              <a:schemeClr val="dk1"/>
            </a:lnRef>
            <a:fillRef idx="0">
              <a:schemeClr val="dk1"/>
            </a:fillRef>
            <a:effectRef idx="0">
              <a:schemeClr val="dk1"/>
            </a:effectRef>
            <a:fontRef idx="minor">
              <a:schemeClr val="tx1"/>
            </a:fontRef>
          </p:style>
          <p:txBody>
            <a:bodyPr wrap="square" lIns="0" tIns="0" rIns="0" bIns="0" rtlCol="0"/>
            <a:lstStyle/>
            <a:p>
              <a:pPr eaLnBrk="0" hangingPunct="0"/>
              <a:endParaRPr b="1">
                <a:solidFill>
                  <a:srgbClr val="000000"/>
                </a:solidFill>
              </a:endParaRPr>
            </a:p>
          </p:txBody>
        </p:sp>
        <p:sp>
          <p:nvSpPr>
            <p:cNvPr id="23" name="object 198"/>
            <p:cNvSpPr/>
            <p:nvPr/>
          </p:nvSpPr>
          <p:spPr>
            <a:xfrm>
              <a:off x="6245034" y="1353477"/>
              <a:ext cx="276860" cy="0"/>
            </a:xfrm>
            <a:custGeom>
              <a:avLst/>
              <a:gdLst/>
              <a:ahLst/>
              <a:cxnLst/>
              <a:rect l="l" t="t" r="r" b="b"/>
              <a:pathLst>
                <a:path w="276859">
                  <a:moveTo>
                    <a:pt x="276504" y="0"/>
                  </a:moveTo>
                  <a:lnTo>
                    <a:pt x="0" y="0"/>
                  </a:lnTo>
                </a:path>
              </a:pathLst>
            </a:custGeom>
            <a:ln w="12700">
              <a:miter lim="800000"/>
            </a:ln>
          </p:spPr>
          <p:style>
            <a:lnRef idx="1">
              <a:schemeClr val="dk1"/>
            </a:lnRef>
            <a:fillRef idx="0">
              <a:schemeClr val="dk1"/>
            </a:fillRef>
            <a:effectRef idx="0">
              <a:schemeClr val="dk1"/>
            </a:effectRef>
            <a:fontRef idx="minor">
              <a:schemeClr val="tx1"/>
            </a:fontRef>
          </p:style>
          <p:txBody>
            <a:bodyPr wrap="square" lIns="0" tIns="0" rIns="0" bIns="0" rtlCol="0"/>
            <a:lstStyle/>
            <a:p>
              <a:pPr eaLnBrk="0" hangingPunct="0"/>
              <a:endParaRPr b="1">
                <a:solidFill>
                  <a:srgbClr val="000000"/>
                </a:solidFill>
              </a:endParaRPr>
            </a:p>
          </p:txBody>
        </p:sp>
      </p:grpSp>
      <p:grpSp>
        <p:nvGrpSpPr>
          <p:cNvPr id="24" name="Group 23"/>
          <p:cNvGrpSpPr/>
          <p:nvPr/>
        </p:nvGrpSpPr>
        <p:grpSpPr>
          <a:xfrm>
            <a:off x="6283579" y="4274845"/>
            <a:ext cx="578675" cy="572135"/>
            <a:chOff x="5943219" y="3266351"/>
            <a:chExt cx="578675" cy="572135"/>
          </a:xfrm>
        </p:grpSpPr>
        <p:sp>
          <p:nvSpPr>
            <p:cNvPr id="25" name="object 199"/>
            <p:cNvSpPr/>
            <p:nvPr/>
          </p:nvSpPr>
          <p:spPr>
            <a:xfrm>
              <a:off x="5943219" y="3266351"/>
              <a:ext cx="302260" cy="572135"/>
            </a:xfrm>
            <a:custGeom>
              <a:avLst/>
              <a:gdLst/>
              <a:ahLst/>
              <a:cxnLst/>
              <a:rect l="l" t="t" r="r" b="b"/>
              <a:pathLst>
                <a:path w="302260" h="572135">
                  <a:moveTo>
                    <a:pt x="0" y="0"/>
                  </a:moveTo>
                  <a:lnTo>
                    <a:pt x="301815" y="0"/>
                  </a:lnTo>
                  <a:lnTo>
                    <a:pt x="301815" y="571741"/>
                  </a:lnTo>
                  <a:lnTo>
                    <a:pt x="0" y="571741"/>
                  </a:lnTo>
                </a:path>
              </a:pathLst>
            </a:custGeom>
            <a:ln w="12700">
              <a:miter lim="800000"/>
            </a:ln>
          </p:spPr>
          <p:style>
            <a:lnRef idx="1">
              <a:schemeClr val="dk1"/>
            </a:lnRef>
            <a:fillRef idx="0">
              <a:schemeClr val="dk1"/>
            </a:fillRef>
            <a:effectRef idx="0">
              <a:schemeClr val="dk1"/>
            </a:effectRef>
            <a:fontRef idx="minor">
              <a:schemeClr val="tx1"/>
            </a:fontRef>
          </p:style>
          <p:txBody>
            <a:bodyPr wrap="square" lIns="0" tIns="0" rIns="0" bIns="0" rtlCol="0"/>
            <a:lstStyle/>
            <a:p>
              <a:pPr eaLnBrk="0" hangingPunct="0"/>
              <a:endParaRPr b="1">
                <a:solidFill>
                  <a:srgbClr val="000000"/>
                </a:solidFill>
              </a:endParaRPr>
            </a:p>
          </p:txBody>
        </p:sp>
        <p:sp>
          <p:nvSpPr>
            <p:cNvPr id="26" name="object 200"/>
            <p:cNvSpPr/>
            <p:nvPr/>
          </p:nvSpPr>
          <p:spPr>
            <a:xfrm>
              <a:off x="6245034" y="3552240"/>
              <a:ext cx="276860" cy="0"/>
            </a:xfrm>
            <a:custGeom>
              <a:avLst/>
              <a:gdLst/>
              <a:ahLst/>
              <a:cxnLst/>
              <a:rect l="l" t="t" r="r" b="b"/>
              <a:pathLst>
                <a:path w="276859">
                  <a:moveTo>
                    <a:pt x="276504" y="0"/>
                  </a:moveTo>
                  <a:lnTo>
                    <a:pt x="0" y="0"/>
                  </a:lnTo>
                </a:path>
              </a:pathLst>
            </a:custGeom>
            <a:ln w="12700">
              <a:miter lim="800000"/>
            </a:ln>
          </p:spPr>
          <p:style>
            <a:lnRef idx="1">
              <a:schemeClr val="dk1"/>
            </a:lnRef>
            <a:fillRef idx="0">
              <a:schemeClr val="dk1"/>
            </a:fillRef>
            <a:effectRef idx="0">
              <a:schemeClr val="dk1"/>
            </a:effectRef>
            <a:fontRef idx="minor">
              <a:schemeClr val="tx1"/>
            </a:fontRef>
          </p:style>
          <p:txBody>
            <a:bodyPr wrap="square" lIns="0" tIns="0" rIns="0" bIns="0" rtlCol="0"/>
            <a:lstStyle/>
            <a:p>
              <a:pPr eaLnBrk="0" hangingPunct="0"/>
              <a:endParaRPr b="1">
                <a:solidFill>
                  <a:srgbClr val="000000"/>
                </a:solidFill>
              </a:endParaRPr>
            </a:p>
          </p:txBody>
        </p:sp>
      </p:grpSp>
      <p:grpSp>
        <p:nvGrpSpPr>
          <p:cNvPr id="27" name="Group 26"/>
          <p:cNvGrpSpPr/>
          <p:nvPr/>
        </p:nvGrpSpPr>
        <p:grpSpPr>
          <a:xfrm>
            <a:off x="6283579" y="2730626"/>
            <a:ext cx="578675" cy="1461770"/>
            <a:chOff x="5943219" y="1722132"/>
            <a:chExt cx="578675" cy="1461770"/>
          </a:xfrm>
        </p:grpSpPr>
        <p:sp>
          <p:nvSpPr>
            <p:cNvPr id="28" name="object 201"/>
            <p:cNvSpPr/>
            <p:nvPr/>
          </p:nvSpPr>
          <p:spPr>
            <a:xfrm>
              <a:off x="5943219" y="1722132"/>
              <a:ext cx="302260" cy="1461770"/>
            </a:xfrm>
            <a:custGeom>
              <a:avLst/>
              <a:gdLst/>
              <a:ahLst/>
              <a:cxnLst/>
              <a:rect l="l" t="t" r="r" b="b"/>
              <a:pathLst>
                <a:path w="302260" h="1461770">
                  <a:moveTo>
                    <a:pt x="0" y="0"/>
                  </a:moveTo>
                  <a:lnTo>
                    <a:pt x="301815" y="0"/>
                  </a:lnTo>
                  <a:lnTo>
                    <a:pt x="301815" y="1461439"/>
                  </a:lnTo>
                  <a:lnTo>
                    <a:pt x="0" y="1461439"/>
                  </a:lnTo>
                </a:path>
              </a:pathLst>
            </a:custGeom>
            <a:ln w="12700">
              <a:miter lim="800000"/>
            </a:ln>
          </p:spPr>
          <p:style>
            <a:lnRef idx="1">
              <a:schemeClr val="dk1"/>
            </a:lnRef>
            <a:fillRef idx="0">
              <a:schemeClr val="dk1"/>
            </a:fillRef>
            <a:effectRef idx="0">
              <a:schemeClr val="dk1"/>
            </a:effectRef>
            <a:fontRef idx="minor">
              <a:schemeClr val="tx1"/>
            </a:fontRef>
          </p:style>
          <p:txBody>
            <a:bodyPr wrap="square" lIns="0" tIns="0" rIns="0" bIns="0" rtlCol="0"/>
            <a:lstStyle/>
            <a:p>
              <a:pPr eaLnBrk="0" hangingPunct="0"/>
              <a:endParaRPr b="1">
                <a:solidFill>
                  <a:srgbClr val="000000"/>
                </a:solidFill>
              </a:endParaRPr>
            </a:p>
          </p:txBody>
        </p:sp>
        <p:sp>
          <p:nvSpPr>
            <p:cNvPr id="29" name="object 202"/>
            <p:cNvSpPr/>
            <p:nvPr/>
          </p:nvSpPr>
          <p:spPr>
            <a:xfrm>
              <a:off x="6245034" y="2468219"/>
              <a:ext cx="276860" cy="0"/>
            </a:xfrm>
            <a:custGeom>
              <a:avLst/>
              <a:gdLst/>
              <a:ahLst/>
              <a:cxnLst/>
              <a:rect l="l" t="t" r="r" b="b"/>
              <a:pathLst>
                <a:path w="276859">
                  <a:moveTo>
                    <a:pt x="276504" y="0"/>
                  </a:moveTo>
                  <a:lnTo>
                    <a:pt x="0" y="0"/>
                  </a:lnTo>
                </a:path>
              </a:pathLst>
            </a:custGeom>
            <a:ln w="12700">
              <a:miter lim="800000"/>
            </a:ln>
          </p:spPr>
          <p:style>
            <a:lnRef idx="1">
              <a:schemeClr val="dk1"/>
            </a:lnRef>
            <a:fillRef idx="0">
              <a:schemeClr val="dk1"/>
            </a:fillRef>
            <a:effectRef idx="0">
              <a:schemeClr val="dk1"/>
            </a:effectRef>
            <a:fontRef idx="minor">
              <a:schemeClr val="tx1"/>
            </a:fontRef>
          </p:style>
          <p:txBody>
            <a:bodyPr wrap="square" lIns="0" tIns="0" rIns="0" bIns="0" rtlCol="0"/>
            <a:lstStyle/>
            <a:p>
              <a:pPr eaLnBrk="0" hangingPunct="0"/>
              <a:endParaRPr b="1">
                <a:solidFill>
                  <a:srgbClr val="000000"/>
                </a:solidFill>
              </a:endParaRPr>
            </a:p>
          </p:txBody>
        </p:sp>
      </p:grpSp>
      <p:sp>
        <p:nvSpPr>
          <p:cNvPr id="13" name="Rectangle 12"/>
          <p:cNvSpPr/>
          <p:nvPr/>
        </p:nvSpPr>
        <p:spPr bwMode="auto">
          <a:xfrm>
            <a:off x="4748213" y="1975484"/>
            <a:ext cx="442912" cy="1536192"/>
          </a:xfrm>
          <a:prstGeom prst="rect">
            <a:avLst/>
          </a:pr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19818463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1185672"/>
            <a:ext cx="8546592" cy="4486656"/>
          </a:xfrm>
          <a:prstGeom prst="rect">
            <a:avLst/>
          </a:prstGeom>
          <a:noFill/>
          <a:ln>
            <a:noFill/>
          </a:ln>
        </p:spPr>
      </p:pic>
      <p:sp>
        <p:nvSpPr>
          <p:cNvPr id="3" name="TextBox 2"/>
          <p:cNvSpPr txBox="1"/>
          <p:nvPr/>
        </p:nvSpPr>
        <p:spPr>
          <a:xfrm>
            <a:off x="2221593" y="2785698"/>
            <a:ext cx="1976503" cy="288220"/>
          </a:xfrm>
          <a:prstGeom prst="rect">
            <a:avLst/>
          </a:prstGeom>
          <a:noFill/>
        </p:spPr>
        <p:txBody>
          <a:bodyPr wrap="none" lIns="0" tIns="0" rIns="0" bIns="0">
            <a:spAutoFit/>
          </a:bodyPr>
          <a:lstStyle/>
          <a:p>
            <a:pPr eaLnBrk="0" fontAlgn="auto" hangingPunct="0">
              <a:spcBef>
                <a:spcPts val="0"/>
              </a:spcBef>
              <a:spcAft>
                <a:spcPts val="0"/>
              </a:spcAft>
              <a:defRPr/>
            </a:pPr>
            <a:r>
              <a:rPr lang="en-US" sz="1873" b="1" dirty="0" smtClean="0">
                <a:solidFill>
                  <a:srgbClr val="000000"/>
                </a:solidFill>
                <a:latin typeface="Arial"/>
                <a:ea typeface="ＭＳ Ｐゴシック" charset="0"/>
              </a:rPr>
              <a:t>TRANSCRIPTION</a:t>
            </a:r>
            <a:endParaRPr lang="en-US" sz="1873" b="1" dirty="0">
              <a:solidFill>
                <a:srgbClr val="000000"/>
              </a:solidFill>
              <a:latin typeface="Arial"/>
              <a:ea typeface="ＭＳ Ｐゴシック" charset="0"/>
            </a:endParaRPr>
          </a:p>
        </p:txBody>
      </p:sp>
      <p:sp>
        <p:nvSpPr>
          <p:cNvPr id="5" name="TextBox 4"/>
          <p:cNvSpPr txBox="1"/>
          <p:nvPr/>
        </p:nvSpPr>
        <p:spPr>
          <a:xfrm>
            <a:off x="454706" y="3033348"/>
            <a:ext cx="532197" cy="254365"/>
          </a:xfrm>
          <a:prstGeom prst="rect">
            <a:avLst/>
          </a:prstGeom>
          <a:noFill/>
        </p:spPr>
        <p:txBody>
          <a:bodyPr wrap="none" lIns="0" tIns="0" rIns="0" bIns="0">
            <a:spAutoFit/>
          </a:bodyPr>
          <a:lstStyle/>
          <a:p>
            <a:pPr eaLnBrk="0" fontAlgn="auto" hangingPunct="0">
              <a:spcBef>
                <a:spcPts val="0"/>
              </a:spcBef>
              <a:spcAft>
                <a:spcPts val="0"/>
              </a:spcAft>
              <a:defRPr/>
            </a:pPr>
            <a:r>
              <a:rPr lang="en-US" sz="1653" b="1">
                <a:solidFill>
                  <a:srgbClr val="000000"/>
                </a:solidFill>
                <a:latin typeface="Arial"/>
                <a:ea typeface="ＭＳ Ｐゴシック" charset="0"/>
              </a:rPr>
              <a:t>Gene</a:t>
            </a:r>
          </a:p>
        </p:txBody>
      </p:sp>
      <p:sp>
        <p:nvSpPr>
          <p:cNvPr id="6" name="TextBox 5"/>
          <p:cNvSpPr txBox="1"/>
          <p:nvPr/>
        </p:nvSpPr>
        <p:spPr>
          <a:xfrm>
            <a:off x="5725206" y="2785698"/>
            <a:ext cx="1705403" cy="288220"/>
          </a:xfrm>
          <a:prstGeom prst="rect">
            <a:avLst/>
          </a:prstGeom>
          <a:noFill/>
        </p:spPr>
        <p:txBody>
          <a:bodyPr wrap="none" lIns="0" tIns="0" rIns="0" bIns="0">
            <a:spAutoFit/>
          </a:bodyPr>
          <a:lstStyle/>
          <a:p>
            <a:pPr eaLnBrk="0" fontAlgn="auto" hangingPunct="0">
              <a:spcBef>
                <a:spcPts val="0"/>
              </a:spcBef>
              <a:spcAft>
                <a:spcPts val="0"/>
              </a:spcAft>
              <a:defRPr/>
            </a:pPr>
            <a:r>
              <a:rPr lang="en-US" sz="1873" b="1">
                <a:solidFill>
                  <a:srgbClr val="000000"/>
                </a:solidFill>
                <a:latin typeface="Arial"/>
                <a:ea typeface="ＭＳ Ｐゴシック" charset="0"/>
              </a:rPr>
              <a:t>TRANSLATION</a:t>
            </a:r>
          </a:p>
        </p:txBody>
      </p:sp>
      <p:sp>
        <p:nvSpPr>
          <p:cNvPr id="7" name="TextBox 6"/>
          <p:cNvSpPr txBox="1"/>
          <p:nvPr/>
        </p:nvSpPr>
        <p:spPr>
          <a:xfrm>
            <a:off x="6387193" y="3714385"/>
            <a:ext cx="1027525" cy="254365"/>
          </a:xfrm>
          <a:prstGeom prst="rect">
            <a:avLst/>
          </a:prstGeom>
          <a:noFill/>
        </p:spPr>
        <p:txBody>
          <a:bodyPr wrap="none" lIns="0" tIns="0" rIns="0" bIns="0">
            <a:spAutoFit/>
          </a:bodyPr>
          <a:lstStyle/>
          <a:p>
            <a:pPr eaLnBrk="0" fontAlgn="auto" hangingPunct="0">
              <a:spcBef>
                <a:spcPts val="0"/>
              </a:spcBef>
              <a:spcAft>
                <a:spcPts val="0"/>
              </a:spcAft>
              <a:defRPr/>
            </a:pPr>
            <a:r>
              <a:rPr lang="en-US" sz="1653" b="1">
                <a:solidFill>
                  <a:srgbClr val="000000"/>
                </a:solidFill>
                <a:latin typeface="Arial"/>
                <a:ea typeface="ＭＳ Ｐゴシック" charset="0"/>
              </a:rPr>
              <a:t>Ribosome</a:t>
            </a:r>
          </a:p>
        </p:txBody>
      </p:sp>
      <p:sp>
        <p:nvSpPr>
          <p:cNvPr id="8" name="TextBox 7"/>
          <p:cNvSpPr txBox="1"/>
          <p:nvPr/>
        </p:nvSpPr>
        <p:spPr>
          <a:xfrm>
            <a:off x="7812768" y="3963623"/>
            <a:ext cx="730969" cy="254365"/>
          </a:xfrm>
          <a:prstGeom prst="rect">
            <a:avLst/>
          </a:prstGeom>
          <a:noFill/>
        </p:spPr>
        <p:txBody>
          <a:bodyPr wrap="none" lIns="0" tIns="0" rIns="0" bIns="0">
            <a:spAutoFit/>
          </a:bodyPr>
          <a:lstStyle/>
          <a:p>
            <a:pPr eaLnBrk="0" fontAlgn="auto" hangingPunct="0">
              <a:spcBef>
                <a:spcPts val="0"/>
              </a:spcBef>
              <a:spcAft>
                <a:spcPts val="0"/>
              </a:spcAft>
              <a:defRPr/>
            </a:pPr>
            <a:r>
              <a:rPr lang="en-US" sz="1653" b="1">
                <a:solidFill>
                  <a:srgbClr val="000000"/>
                </a:solidFill>
                <a:latin typeface="Arial"/>
                <a:ea typeface="ＭＳ Ｐゴシック" charset="0"/>
              </a:rPr>
              <a:t>Protein</a:t>
            </a:r>
          </a:p>
        </p:txBody>
      </p:sp>
      <p:sp>
        <p:nvSpPr>
          <p:cNvPr id="9" name="TextBox 8"/>
          <p:cNvSpPr txBox="1"/>
          <p:nvPr/>
        </p:nvSpPr>
        <p:spPr>
          <a:xfrm>
            <a:off x="1594531" y="4522423"/>
            <a:ext cx="456856" cy="254365"/>
          </a:xfrm>
          <a:prstGeom prst="rect">
            <a:avLst/>
          </a:prstGeom>
          <a:noFill/>
        </p:spPr>
        <p:txBody>
          <a:bodyPr wrap="none" lIns="0" tIns="0" rIns="0" bIns="0">
            <a:spAutoFit/>
          </a:bodyPr>
          <a:lstStyle/>
          <a:p>
            <a:pPr eaLnBrk="0" fontAlgn="auto" hangingPunct="0">
              <a:spcBef>
                <a:spcPts val="0"/>
              </a:spcBef>
              <a:spcAft>
                <a:spcPts val="0"/>
              </a:spcAft>
              <a:defRPr/>
            </a:pPr>
            <a:r>
              <a:rPr lang="en-US" sz="1653" b="1">
                <a:solidFill>
                  <a:srgbClr val="000000"/>
                </a:solidFill>
                <a:latin typeface="Arial"/>
                <a:ea typeface="ＭＳ Ｐゴシック" charset="0"/>
              </a:rPr>
              <a:t>DNA</a:t>
            </a:r>
          </a:p>
        </p:txBody>
      </p:sp>
      <p:sp>
        <p:nvSpPr>
          <p:cNvPr id="10" name="TextBox 9"/>
          <p:cNvSpPr txBox="1"/>
          <p:nvPr/>
        </p:nvSpPr>
        <p:spPr>
          <a:xfrm>
            <a:off x="3069318" y="5190760"/>
            <a:ext cx="827150" cy="254365"/>
          </a:xfrm>
          <a:prstGeom prst="rect">
            <a:avLst/>
          </a:prstGeom>
          <a:noFill/>
        </p:spPr>
        <p:txBody>
          <a:bodyPr wrap="none" lIns="0" tIns="0" rIns="0" bIns="0">
            <a:spAutoFit/>
          </a:bodyPr>
          <a:lstStyle/>
          <a:p>
            <a:pPr eaLnBrk="0" fontAlgn="auto" hangingPunct="0">
              <a:spcBef>
                <a:spcPts val="0"/>
              </a:spcBef>
              <a:spcAft>
                <a:spcPts val="0"/>
              </a:spcAft>
              <a:defRPr/>
            </a:pPr>
            <a:r>
              <a:rPr lang="en-US" sz="1653" b="1">
                <a:solidFill>
                  <a:srgbClr val="000000"/>
                </a:solidFill>
                <a:latin typeface="Arial"/>
                <a:ea typeface="ＭＳ Ｐゴシック" charset="0"/>
              </a:rPr>
              <a:t>Nucleus</a:t>
            </a:r>
          </a:p>
        </p:txBody>
      </p:sp>
      <p:sp>
        <p:nvSpPr>
          <p:cNvPr id="11" name="TextBox 10"/>
          <p:cNvSpPr txBox="1"/>
          <p:nvPr/>
        </p:nvSpPr>
        <p:spPr>
          <a:xfrm>
            <a:off x="3969431" y="4522423"/>
            <a:ext cx="646011" cy="254365"/>
          </a:xfrm>
          <a:prstGeom prst="rect">
            <a:avLst/>
          </a:prstGeom>
          <a:noFill/>
        </p:spPr>
        <p:txBody>
          <a:bodyPr wrap="none" lIns="0" tIns="0" rIns="0" bIns="0">
            <a:spAutoFit/>
          </a:bodyPr>
          <a:lstStyle/>
          <a:p>
            <a:pPr eaLnBrk="0" fontAlgn="auto" hangingPunct="0">
              <a:spcBef>
                <a:spcPts val="0"/>
              </a:spcBef>
              <a:spcAft>
                <a:spcPts val="0"/>
              </a:spcAft>
              <a:defRPr/>
            </a:pPr>
            <a:r>
              <a:rPr lang="en-US" sz="1653" b="1">
                <a:solidFill>
                  <a:srgbClr val="000000"/>
                </a:solidFill>
                <a:latin typeface="Arial"/>
                <a:ea typeface="ＭＳ Ｐゴシック" charset="0"/>
              </a:rPr>
              <a:t>mRNA</a:t>
            </a:r>
          </a:p>
        </p:txBody>
      </p:sp>
      <p:sp>
        <p:nvSpPr>
          <p:cNvPr id="12" name="TextBox 11"/>
          <p:cNvSpPr txBox="1"/>
          <p:nvPr/>
        </p:nvSpPr>
        <p:spPr>
          <a:xfrm>
            <a:off x="4948918" y="5190760"/>
            <a:ext cx="1086836" cy="254365"/>
          </a:xfrm>
          <a:prstGeom prst="rect">
            <a:avLst/>
          </a:prstGeom>
          <a:noFill/>
        </p:spPr>
        <p:txBody>
          <a:bodyPr wrap="none" lIns="0" tIns="0" rIns="0" bIns="0">
            <a:spAutoFit/>
          </a:bodyPr>
          <a:lstStyle/>
          <a:p>
            <a:pPr eaLnBrk="0" fontAlgn="auto" hangingPunct="0">
              <a:spcBef>
                <a:spcPts val="0"/>
              </a:spcBef>
              <a:spcAft>
                <a:spcPts val="0"/>
              </a:spcAft>
              <a:defRPr/>
            </a:pPr>
            <a:r>
              <a:rPr lang="en-US" sz="1653" b="1">
                <a:solidFill>
                  <a:srgbClr val="000000"/>
                </a:solidFill>
                <a:latin typeface="Arial"/>
                <a:ea typeface="ＭＳ Ｐゴシック" charset="0"/>
              </a:rPr>
              <a:t>Cytoplasm</a:t>
            </a:r>
          </a:p>
        </p:txBody>
      </p:sp>
      <p:grpSp>
        <p:nvGrpSpPr>
          <p:cNvPr id="13" name="Group 12"/>
          <p:cNvGrpSpPr/>
          <p:nvPr/>
        </p:nvGrpSpPr>
        <p:grpSpPr>
          <a:xfrm rot="10800000">
            <a:off x="1035843" y="1916310"/>
            <a:ext cx="378953" cy="2523744"/>
            <a:chOff x="5943219" y="1067638"/>
            <a:chExt cx="631103" cy="572135"/>
          </a:xfrm>
        </p:grpSpPr>
        <p:sp>
          <p:nvSpPr>
            <p:cNvPr id="14" name="object 197"/>
            <p:cNvSpPr/>
            <p:nvPr/>
          </p:nvSpPr>
          <p:spPr>
            <a:xfrm>
              <a:off x="5943219" y="1067638"/>
              <a:ext cx="302260" cy="572135"/>
            </a:xfrm>
            <a:custGeom>
              <a:avLst/>
              <a:gdLst/>
              <a:ahLst/>
              <a:cxnLst/>
              <a:rect l="l" t="t" r="r" b="b"/>
              <a:pathLst>
                <a:path w="302260" h="572135">
                  <a:moveTo>
                    <a:pt x="0" y="0"/>
                  </a:moveTo>
                  <a:lnTo>
                    <a:pt x="301815" y="0"/>
                  </a:lnTo>
                  <a:lnTo>
                    <a:pt x="301815" y="571690"/>
                  </a:lnTo>
                  <a:lnTo>
                    <a:pt x="0" y="571690"/>
                  </a:lnTo>
                </a:path>
              </a:pathLst>
            </a:custGeom>
            <a:ln w="12700">
              <a:miter lim="800000"/>
            </a:ln>
          </p:spPr>
          <p:style>
            <a:lnRef idx="1">
              <a:schemeClr val="dk1"/>
            </a:lnRef>
            <a:fillRef idx="0">
              <a:schemeClr val="dk1"/>
            </a:fillRef>
            <a:effectRef idx="0">
              <a:schemeClr val="dk1"/>
            </a:effectRef>
            <a:fontRef idx="minor">
              <a:schemeClr val="tx1"/>
            </a:fontRef>
          </p:style>
          <p:txBody>
            <a:bodyPr wrap="square" lIns="0" tIns="0" rIns="0" bIns="0" rtlCol="0"/>
            <a:lstStyle/>
            <a:p>
              <a:pPr eaLnBrk="0" hangingPunct="0"/>
              <a:endParaRPr b="1">
                <a:solidFill>
                  <a:srgbClr val="000000"/>
                </a:solidFill>
              </a:endParaRPr>
            </a:p>
          </p:txBody>
        </p:sp>
        <p:sp>
          <p:nvSpPr>
            <p:cNvPr id="15" name="object 198"/>
            <p:cNvSpPr/>
            <p:nvPr/>
          </p:nvSpPr>
          <p:spPr>
            <a:xfrm>
              <a:off x="6245478" y="1355326"/>
              <a:ext cx="328844" cy="11216"/>
            </a:xfrm>
            <a:custGeom>
              <a:avLst/>
              <a:gdLst/>
              <a:ahLst/>
              <a:cxnLst/>
              <a:rect l="l" t="t" r="r" b="b"/>
              <a:pathLst>
                <a:path w="276859">
                  <a:moveTo>
                    <a:pt x="276504" y="0"/>
                  </a:moveTo>
                  <a:lnTo>
                    <a:pt x="0" y="0"/>
                  </a:lnTo>
                </a:path>
              </a:pathLst>
            </a:custGeom>
            <a:ln w="12700">
              <a:miter lim="800000"/>
            </a:ln>
          </p:spPr>
          <p:style>
            <a:lnRef idx="1">
              <a:schemeClr val="dk1"/>
            </a:lnRef>
            <a:fillRef idx="0">
              <a:schemeClr val="dk1"/>
            </a:fillRef>
            <a:effectRef idx="0">
              <a:schemeClr val="dk1"/>
            </a:effectRef>
            <a:fontRef idx="minor">
              <a:schemeClr val="tx1"/>
            </a:fontRef>
          </p:style>
          <p:txBody>
            <a:bodyPr wrap="square" lIns="0" tIns="0" rIns="0" bIns="0" rtlCol="0"/>
            <a:lstStyle/>
            <a:p>
              <a:pPr eaLnBrk="0" hangingPunct="0"/>
              <a:endParaRPr b="1">
                <a:solidFill>
                  <a:srgbClr val="000000"/>
                </a:solidFill>
              </a:endParaRPr>
            </a:p>
          </p:txBody>
        </p:sp>
      </p:grpSp>
      <p:sp>
        <p:nvSpPr>
          <p:cNvPr id="2" name="Title 1"/>
          <p:cNvSpPr>
            <a:spLocks noGrp="1"/>
          </p:cNvSpPr>
          <p:nvPr>
            <p:ph type="title" idx="4294967295"/>
          </p:nvPr>
        </p:nvSpPr>
        <p:spPr>
          <a:xfrm>
            <a:off x="0" y="0"/>
            <a:ext cx="8229600" cy="301752"/>
          </a:xfrm>
          <a:prstGeom prst="rect">
            <a:avLst/>
          </a:prstGeom>
        </p:spPr>
        <p:txBody>
          <a:bodyPr/>
          <a:lstStyle/>
          <a:p>
            <a:pPr algn="l"/>
            <a:r>
              <a:rPr lang="en-US" sz="1200" kern="1200" dirty="0" smtClean="0">
                <a:solidFill>
                  <a:srgbClr val="000000"/>
                </a:solidFill>
                <a:effectLst/>
                <a:latin typeface="Arial"/>
                <a:ea typeface="ＭＳ Ｐゴシック"/>
                <a:cs typeface="Arial"/>
              </a:rPr>
              <a:t>Figure 4.UN13</a:t>
            </a:r>
            <a:endParaRPr lang="en-US" dirty="0"/>
          </a:p>
        </p:txBody>
      </p:sp>
    </p:spTree>
    <p:extLst>
      <p:ext uri="{BB962C8B-B14F-4D97-AF65-F5344CB8AC3E}">
        <p14:creationId xmlns:p14="http://schemas.microsoft.com/office/powerpoint/2010/main" val="196383013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98704" y="1944624"/>
            <a:ext cx="8546592" cy="2968752"/>
          </a:xfrm>
          <a:prstGeom prst="rect">
            <a:avLst/>
          </a:prstGeom>
          <a:noFill/>
          <a:ln>
            <a:noFill/>
          </a:ln>
        </p:spPr>
      </p:pic>
      <p:sp>
        <p:nvSpPr>
          <p:cNvPr id="11" name="TextBox 2"/>
          <p:cNvSpPr txBox="1">
            <a:spLocks noChangeArrowheads="1"/>
          </p:cNvSpPr>
          <p:nvPr/>
        </p:nvSpPr>
        <p:spPr bwMode="auto">
          <a:xfrm>
            <a:off x="6326434" y="1943749"/>
            <a:ext cx="16030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Mitochondrion</a:t>
            </a:r>
          </a:p>
        </p:txBody>
      </p:sp>
      <p:sp>
        <p:nvSpPr>
          <p:cNvPr id="12" name="TextBox 3"/>
          <p:cNvSpPr txBox="1">
            <a:spLocks noChangeArrowheads="1"/>
          </p:cNvSpPr>
          <p:nvPr/>
        </p:nvSpPr>
        <p:spPr bwMode="auto">
          <a:xfrm>
            <a:off x="2483097" y="2429525"/>
            <a:ext cx="1282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Chloroplast</a:t>
            </a:r>
          </a:p>
        </p:txBody>
      </p:sp>
      <p:sp>
        <p:nvSpPr>
          <p:cNvPr id="13" name="TextBox 4"/>
          <p:cNvSpPr txBox="1">
            <a:spLocks noChangeArrowheads="1"/>
          </p:cNvSpPr>
          <p:nvPr/>
        </p:nvSpPr>
        <p:spPr bwMode="auto">
          <a:xfrm>
            <a:off x="367761" y="2962131"/>
            <a:ext cx="13849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Light energy</a:t>
            </a:r>
          </a:p>
        </p:txBody>
      </p:sp>
      <p:sp>
        <p:nvSpPr>
          <p:cNvPr id="14" name="TextBox 5"/>
          <p:cNvSpPr txBox="1">
            <a:spLocks noChangeArrowheads="1"/>
          </p:cNvSpPr>
          <p:nvPr/>
        </p:nvSpPr>
        <p:spPr bwMode="auto">
          <a:xfrm>
            <a:off x="4650629" y="3008168"/>
            <a:ext cx="10259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100"/>
              </a:lnSpc>
            </a:pPr>
            <a:r>
              <a:rPr lang="en-US" sz="1800" b="1" dirty="0" smtClean="0">
                <a:solidFill>
                  <a:srgbClr val="000000"/>
                </a:solidFill>
                <a:latin typeface="Arial"/>
                <a:ea typeface="ＭＳ Ｐゴシック" charset="0"/>
              </a:rPr>
              <a:t>Chemical</a:t>
            </a:r>
          </a:p>
          <a:p>
            <a:pPr algn="ctr" eaLnBrk="0" hangingPunct="0">
              <a:lnSpc>
                <a:spcPts val="2100"/>
              </a:lnSpc>
            </a:pPr>
            <a:r>
              <a:rPr lang="en-US" sz="1800" b="1" dirty="0" smtClean="0">
                <a:solidFill>
                  <a:srgbClr val="000000"/>
                </a:solidFill>
                <a:latin typeface="Arial"/>
                <a:ea typeface="ＭＳ Ｐゴシック" charset="0"/>
              </a:rPr>
              <a:t>energy</a:t>
            </a:r>
          </a:p>
          <a:p>
            <a:pPr algn="ctr" eaLnBrk="0" hangingPunct="0">
              <a:lnSpc>
                <a:spcPts val="2100"/>
              </a:lnSpc>
            </a:pPr>
            <a:r>
              <a:rPr lang="en-US" sz="1800" b="1" dirty="0" smtClean="0">
                <a:solidFill>
                  <a:srgbClr val="000000"/>
                </a:solidFill>
                <a:latin typeface="Arial"/>
                <a:ea typeface="ＭＳ Ｐゴシック" charset="0"/>
              </a:rPr>
              <a:t>(food)</a:t>
            </a:r>
            <a:endParaRPr lang="en-US" sz="1800" b="1" dirty="0">
              <a:solidFill>
                <a:srgbClr val="000000"/>
              </a:solidFill>
              <a:latin typeface="Arial"/>
              <a:ea typeface="ＭＳ Ｐゴシック" charset="0"/>
            </a:endParaRPr>
          </a:p>
        </p:txBody>
      </p:sp>
      <p:sp>
        <p:nvSpPr>
          <p:cNvPr id="15" name="TextBox 8"/>
          <p:cNvSpPr txBox="1">
            <a:spLocks noChangeArrowheads="1"/>
          </p:cNvSpPr>
          <p:nvPr/>
        </p:nvSpPr>
        <p:spPr bwMode="auto">
          <a:xfrm>
            <a:off x="1979065" y="3275663"/>
            <a:ext cx="22397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900" b="1" dirty="0">
                <a:solidFill>
                  <a:srgbClr val="FFFFFF"/>
                </a:solidFill>
                <a:latin typeface="Arial"/>
                <a:ea typeface="ＭＳ Ｐゴシック" charset="0"/>
              </a:rPr>
              <a:t>PHOTOSYNTHESIS</a:t>
            </a:r>
          </a:p>
        </p:txBody>
      </p:sp>
      <p:sp>
        <p:nvSpPr>
          <p:cNvPr id="16" name="TextBox 9"/>
          <p:cNvSpPr txBox="1">
            <a:spLocks noChangeArrowheads="1"/>
          </p:cNvSpPr>
          <p:nvPr/>
        </p:nvSpPr>
        <p:spPr bwMode="auto">
          <a:xfrm>
            <a:off x="5963891" y="3150249"/>
            <a:ext cx="16458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200"/>
              </a:lnSpc>
            </a:pPr>
            <a:r>
              <a:rPr lang="en-US" sz="1900" b="1" dirty="0" smtClean="0">
                <a:solidFill>
                  <a:srgbClr val="FFFFFF"/>
                </a:solidFill>
                <a:latin typeface="Arial"/>
                <a:ea typeface="ＭＳ Ｐゴシック" charset="0"/>
              </a:rPr>
              <a:t>CELLULAR</a:t>
            </a:r>
          </a:p>
          <a:p>
            <a:pPr algn="ctr" eaLnBrk="0" hangingPunct="0">
              <a:lnSpc>
                <a:spcPts val="2200"/>
              </a:lnSpc>
            </a:pPr>
            <a:r>
              <a:rPr lang="en-US" sz="1900" b="1" dirty="0" smtClean="0">
                <a:solidFill>
                  <a:srgbClr val="FFFFFF"/>
                </a:solidFill>
                <a:latin typeface="Arial"/>
                <a:ea typeface="ＭＳ Ｐゴシック" charset="0"/>
              </a:rPr>
              <a:t>RESPIRATION</a:t>
            </a:r>
            <a:endParaRPr lang="en-US" sz="1900" b="1" dirty="0">
              <a:solidFill>
                <a:srgbClr val="FFFFFF"/>
              </a:solidFill>
              <a:latin typeface="Arial"/>
              <a:ea typeface="ＭＳ Ｐゴシック" charset="0"/>
            </a:endParaRPr>
          </a:p>
        </p:txBody>
      </p:sp>
      <p:sp>
        <p:nvSpPr>
          <p:cNvPr id="17" name="TextBox 11"/>
          <p:cNvSpPr txBox="1">
            <a:spLocks noChangeArrowheads="1"/>
          </p:cNvSpPr>
          <p:nvPr/>
        </p:nvSpPr>
        <p:spPr bwMode="auto">
          <a:xfrm>
            <a:off x="8190952" y="3315350"/>
            <a:ext cx="4445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ATP</a:t>
            </a:r>
          </a:p>
        </p:txBody>
      </p:sp>
    </p:spTree>
    <p:extLst>
      <p:ext uri="{BB962C8B-B14F-4D97-AF65-F5344CB8AC3E}">
        <p14:creationId xmlns:p14="http://schemas.microsoft.com/office/powerpoint/2010/main" val="4007315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392" y="137160"/>
            <a:ext cx="4395216" cy="6583680"/>
          </a:xfrm>
          <a:prstGeom prst="rect">
            <a:avLst/>
          </a:prstGeom>
        </p:spPr>
      </p:pic>
    </p:spTree>
    <p:extLst>
      <p:ext uri="{BB962C8B-B14F-4D97-AF65-F5344CB8AC3E}">
        <p14:creationId xmlns:p14="http://schemas.microsoft.com/office/powerpoint/2010/main" val="21490112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818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theme1.xml><?xml version="1.0" encoding="utf-8"?>
<a:theme xmlns:a="http://schemas.openxmlformats.org/drawingml/2006/main" name="CampbellEB6_Lectur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Times New Roman"/>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mpbellEB6_Lectures" id="{D10E2605-64AD-47CA-8C83-9D8FB294CAC7}" vid="{90AA8442-7336-4BC9-A760-1BA51E6F36AC}"/>
    </a:ext>
  </a:extLst>
</a:theme>
</file>

<file path=ppt/theme/theme10.xml><?xml version="1.0" encoding="utf-8"?>
<a:theme xmlns:a="http://schemas.openxmlformats.org/drawingml/2006/main" name="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0.xml><?xml version="1.0" encoding="utf-8"?>
<a:theme xmlns:a="http://schemas.openxmlformats.org/drawingml/2006/main" name="12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1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1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3.xml><?xml version="1.0" encoding="utf-8"?>
<a:theme xmlns:a="http://schemas.openxmlformats.org/drawingml/2006/main" name="1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13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5.xml><?xml version="1.0" encoding="utf-8"?>
<a:theme xmlns:a="http://schemas.openxmlformats.org/drawingml/2006/main" name="13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6.xml><?xml version="1.0" encoding="utf-8"?>
<a:theme xmlns:a="http://schemas.openxmlformats.org/drawingml/2006/main" name="13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7.xml><?xml version="1.0" encoding="utf-8"?>
<a:theme xmlns:a="http://schemas.openxmlformats.org/drawingml/2006/main" name="13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14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9.xml><?xml version="1.0" encoding="utf-8"?>
<a:theme xmlns:a="http://schemas.openxmlformats.org/drawingml/2006/main" name="15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0.xml><?xml version="1.0" encoding="utf-8"?>
<a:theme xmlns:a="http://schemas.openxmlformats.org/drawingml/2006/main" name="15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15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2.xml><?xml version="1.0" encoding="utf-8"?>
<a:theme xmlns:a="http://schemas.openxmlformats.org/drawingml/2006/main" name="16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3.xml><?xml version="1.0" encoding="utf-8"?>
<a:theme xmlns:a="http://schemas.openxmlformats.org/drawingml/2006/main" name="12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4.xml><?xml version="1.0" encoding="utf-8"?>
<a:theme xmlns:a="http://schemas.openxmlformats.org/drawingml/2006/main" name="1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3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4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5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5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6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6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6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6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6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6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6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6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7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7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7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7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7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7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7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7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7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7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8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8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8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9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9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9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9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9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9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10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9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10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10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11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11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7.xml><?xml version="1.0" encoding="utf-8"?>
<a:theme xmlns:a="http://schemas.openxmlformats.org/drawingml/2006/main" name="11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8.xml><?xml version="1.0" encoding="utf-8"?>
<a:theme xmlns:a="http://schemas.openxmlformats.org/drawingml/2006/main" name="11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9.xml><?xml version="1.0" encoding="utf-8"?>
<a:theme xmlns:a="http://schemas.openxmlformats.org/drawingml/2006/main" name="12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7602</TotalTime>
  <Words>4945</Words>
  <Application>Microsoft Office PowerPoint</Application>
  <PresentationFormat>On-screen Show (4:3)</PresentationFormat>
  <Paragraphs>802</Paragraphs>
  <Slides>90</Slides>
  <Notes>81</Notes>
  <HiddenSlides>0</HiddenSlides>
  <MMClips>5</MMClips>
  <ScaleCrop>false</ScaleCrop>
  <HeadingPairs>
    <vt:vector size="6" baseType="variant">
      <vt:variant>
        <vt:lpstr>Fonts Used</vt:lpstr>
      </vt:variant>
      <vt:variant>
        <vt:i4>11</vt:i4>
      </vt:variant>
      <vt:variant>
        <vt:lpstr>Theme</vt:lpstr>
      </vt:variant>
      <vt:variant>
        <vt:i4>114</vt:i4>
      </vt:variant>
      <vt:variant>
        <vt:lpstr>Slide Titles</vt:lpstr>
      </vt:variant>
      <vt:variant>
        <vt:i4>90</vt:i4>
      </vt:variant>
    </vt:vector>
  </HeadingPairs>
  <TitlesOfParts>
    <vt:vector size="215" baseType="lpstr">
      <vt:lpstr>Arial Unicode MS</vt:lpstr>
      <vt:lpstr>ＭＳ Ｐゴシック</vt:lpstr>
      <vt:lpstr>等线</vt:lpstr>
      <vt:lpstr>楷体</vt:lpstr>
      <vt:lpstr>宋体</vt:lpstr>
      <vt:lpstr>Arial</vt:lpstr>
      <vt:lpstr>Cambria</vt:lpstr>
      <vt:lpstr>Cambria Math</vt:lpstr>
      <vt:lpstr>Symbol</vt:lpstr>
      <vt:lpstr>Times</vt:lpstr>
      <vt:lpstr>Times New Roman</vt:lpstr>
      <vt:lpstr>CampbellEB6_Lectures</vt:lpstr>
      <vt:lpstr>Blank</vt:lpstr>
      <vt:lpstr>1_Blank</vt:lpstr>
      <vt:lpstr>2_Blank</vt:lpstr>
      <vt:lpstr>3_Blank</vt:lpstr>
      <vt:lpstr>4_Blank</vt:lpstr>
      <vt:lpstr>5_Blank</vt:lpstr>
      <vt:lpstr>6_Blank</vt:lpstr>
      <vt:lpstr>7_Blank</vt:lpstr>
      <vt:lpstr>8_Blank</vt:lpstr>
      <vt:lpstr>9_Blank</vt:lpstr>
      <vt:lpstr>10_Blank</vt:lpstr>
      <vt:lpstr>11_Blank</vt:lpstr>
      <vt:lpstr>12_Blank</vt:lpstr>
      <vt:lpstr>13_Blank</vt:lpstr>
      <vt:lpstr>14_Blank</vt:lpstr>
      <vt:lpstr>15_Blank</vt:lpstr>
      <vt:lpstr>16_Blank</vt:lpstr>
      <vt:lpstr>17_Blank</vt:lpstr>
      <vt:lpstr>18_Blank</vt:lpstr>
      <vt:lpstr>19_Blank</vt:lpstr>
      <vt:lpstr>20_Blank</vt:lpstr>
      <vt:lpstr>21_Blank</vt:lpstr>
      <vt:lpstr>22_Blank</vt:lpstr>
      <vt:lpstr>23_Blank</vt:lpstr>
      <vt:lpstr>24_Blank</vt:lpstr>
      <vt:lpstr>25_Blank</vt:lpstr>
      <vt:lpstr>26_Blank</vt:lpstr>
      <vt:lpstr>27_Blank</vt:lpstr>
      <vt:lpstr>28_Blank</vt:lpstr>
      <vt:lpstr>29_Blank</vt:lpstr>
      <vt:lpstr>30_Blank</vt:lpstr>
      <vt:lpstr>31_Blank</vt:lpstr>
      <vt:lpstr>32_Blank</vt:lpstr>
      <vt:lpstr>33_Blank</vt:lpstr>
      <vt:lpstr>34_Blank</vt:lpstr>
      <vt:lpstr>35_Blank</vt:lpstr>
      <vt:lpstr>36_Blank</vt:lpstr>
      <vt:lpstr>37_Blank</vt:lpstr>
      <vt:lpstr>38_Blank</vt:lpstr>
      <vt:lpstr>39_Blank</vt:lpstr>
      <vt:lpstr>40_Blank</vt:lpstr>
      <vt:lpstr>41_Blank</vt:lpstr>
      <vt:lpstr>42_Blank</vt:lpstr>
      <vt:lpstr>43_Blank</vt:lpstr>
      <vt:lpstr>44_Blank</vt:lpstr>
      <vt:lpstr>45_Blank</vt:lpstr>
      <vt:lpstr>46_Blank</vt:lpstr>
      <vt:lpstr>47_Blank</vt:lpstr>
      <vt:lpstr>48_Blank</vt:lpstr>
      <vt:lpstr>49_Blank</vt:lpstr>
      <vt:lpstr>50_Blank</vt:lpstr>
      <vt:lpstr>51_Blank</vt:lpstr>
      <vt:lpstr>52_Blank</vt:lpstr>
      <vt:lpstr>53_Blank</vt:lpstr>
      <vt:lpstr>54_Blank</vt:lpstr>
      <vt:lpstr>55_Blank</vt:lpstr>
      <vt:lpstr>56_Blank</vt:lpstr>
      <vt:lpstr>57_Blank</vt:lpstr>
      <vt:lpstr>58_Blank</vt:lpstr>
      <vt:lpstr>59_Blank</vt:lpstr>
      <vt:lpstr>60_Blank</vt:lpstr>
      <vt:lpstr>61_Blank</vt:lpstr>
      <vt:lpstr>62_Blank</vt:lpstr>
      <vt:lpstr>63_Blank</vt:lpstr>
      <vt:lpstr>64_Blank</vt:lpstr>
      <vt:lpstr>65_Blank</vt:lpstr>
      <vt:lpstr>66_Blank</vt:lpstr>
      <vt:lpstr>67_Blank</vt:lpstr>
      <vt:lpstr>68_Blank</vt:lpstr>
      <vt:lpstr>69_Blank</vt:lpstr>
      <vt:lpstr>70_Blank</vt:lpstr>
      <vt:lpstr>71_Blank</vt:lpstr>
      <vt:lpstr>72_Blank</vt:lpstr>
      <vt:lpstr>73_Blank</vt:lpstr>
      <vt:lpstr>74_Blank</vt:lpstr>
      <vt:lpstr>75_Blank</vt:lpstr>
      <vt:lpstr>76_Blank</vt:lpstr>
      <vt:lpstr>77_Blank</vt:lpstr>
      <vt:lpstr>78_Blank</vt:lpstr>
      <vt:lpstr>79_Blank</vt:lpstr>
      <vt:lpstr>83_Blank</vt:lpstr>
      <vt:lpstr>86_Blank</vt:lpstr>
      <vt:lpstr>87_Blank</vt:lpstr>
      <vt:lpstr>91_Blank</vt:lpstr>
      <vt:lpstr>92_Blank</vt:lpstr>
      <vt:lpstr>93_Blank</vt:lpstr>
      <vt:lpstr>94_Blank</vt:lpstr>
      <vt:lpstr>97_Blank</vt:lpstr>
      <vt:lpstr>98_Blank</vt:lpstr>
      <vt:lpstr>100_Blank</vt:lpstr>
      <vt:lpstr>99_Blank</vt:lpstr>
      <vt:lpstr>105_Blank</vt:lpstr>
      <vt:lpstr>109_Blank</vt:lpstr>
      <vt:lpstr>111_Blank</vt:lpstr>
      <vt:lpstr>114_Blank</vt:lpstr>
      <vt:lpstr>118_Blank</vt:lpstr>
      <vt:lpstr>119_Blank</vt:lpstr>
      <vt:lpstr>123_Blank</vt:lpstr>
      <vt:lpstr>126_Blank</vt:lpstr>
      <vt:lpstr>127_Blank</vt:lpstr>
      <vt:lpstr>129_Blank</vt:lpstr>
      <vt:lpstr>130_Blank</vt:lpstr>
      <vt:lpstr>131_Blank</vt:lpstr>
      <vt:lpstr>133_Blank</vt:lpstr>
      <vt:lpstr>134_Blank</vt:lpstr>
      <vt:lpstr>135_Blank</vt:lpstr>
      <vt:lpstr>142_Blank</vt:lpstr>
      <vt:lpstr>157_Blank</vt:lpstr>
      <vt:lpstr>158_Blank</vt:lpstr>
      <vt:lpstr>159_Blank</vt:lpstr>
      <vt:lpstr>160_Blank</vt:lpstr>
      <vt:lpstr>121_Blank</vt:lpstr>
      <vt:lpstr>122_Blank</vt:lpstr>
      <vt:lpstr>PowerPoint Presentation</vt:lpstr>
      <vt:lpstr>PowerPoint Presentation</vt:lpstr>
      <vt:lpstr>Biology and Society  Antibiotics: Drugs That Target Bacterial Cells</vt:lpstr>
      <vt:lpstr>PowerPoint Presentation</vt:lpstr>
      <vt:lpstr>PowerPoint Presentation</vt:lpstr>
      <vt:lpstr>Biology and Society  Antibiotics: Drugs That Target Bacterial Cells</vt:lpstr>
      <vt:lpstr>The Microscopic World of Cells</vt:lpstr>
      <vt:lpstr>PowerPoint Presentation</vt:lpstr>
      <vt:lpstr>PowerPoint Presentation</vt:lpstr>
      <vt:lpstr>The Microscopic World of Cells</vt:lpstr>
      <vt:lpstr>The Two Major Categories of Cells</vt:lpstr>
      <vt:lpstr>PowerPoint Presentation</vt:lpstr>
      <vt:lpstr>The Two Major Categories of Cells</vt:lpstr>
      <vt:lpstr>The Two Major Categories of Cells</vt:lpstr>
      <vt:lpstr>The Two Major Categories of Cells</vt:lpstr>
      <vt:lpstr>PowerPoint Presentation</vt:lpstr>
      <vt:lpstr>PowerPoint Presentation</vt:lpstr>
      <vt:lpstr>The Two Major Categories of Cells</vt:lpstr>
      <vt:lpstr>Video: Prokaryotic Flagella (Salmonella typhimurium)</vt:lpstr>
      <vt:lpstr>An Overview of Eukaryotic Cells</vt:lpstr>
      <vt:lpstr>An Overview of Eukaryotic Cells</vt:lpstr>
      <vt:lpstr>BioFlix Animation: Tour of an Animal Cell  </vt:lpstr>
      <vt:lpstr>BioFlix Animation: Tour of a Plant Cell </vt:lpstr>
      <vt:lpstr>PowerPoint Presentation</vt:lpstr>
      <vt:lpstr>PowerPoint Presentation</vt:lpstr>
      <vt:lpstr>Structure/Function:  The Plasma Membrane</vt:lpstr>
      <vt:lpstr>PowerPoint Presentation</vt:lpstr>
      <vt:lpstr>PowerPoint Presentation</vt:lpstr>
      <vt:lpstr>Structure/Function:  The Plasma Membrane</vt:lpstr>
      <vt:lpstr>PowerPoint Presentation</vt:lpstr>
      <vt:lpstr>Cell Surfaces</vt:lpstr>
      <vt:lpstr>Cell Surfaces</vt:lpstr>
      <vt:lpstr>The Nucleus and Ribosomes: Genetic Control of the Cell</vt:lpstr>
      <vt:lpstr>The Nucleus</vt:lpstr>
      <vt:lpstr>PowerPoint Presentation</vt:lpstr>
      <vt:lpstr>PowerPoint Presentation</vt:lpstr>
      <vt:lpstr>The Nucleus</vt:lpstr>
      <vt:lpstr>PowerPoint Presentation</vt:lpstr>
      <vt:lpstr>Ribosomes</vt:lpstr>
      <vt:lpstr>Ribosomes</vt:lpstr>
      <vt:lpstr>PowerPoint Presentation</vt:lpstr>
      <vt:lpstr>How DNA Directs Protein Production?</vt:lpstr>
      <vt:lpstr>PowerPoint Presentation</vt:lpstr>
      <vt:lpstr>The Endomembrane System: Manufacturing and Distributing Cellular Products</vt:lpstr>
      <vt:lpstr>The Endomembrane System: Manufacturing and Distributing Cellular Products</vt:lpstr>
      <vt:lpstr>The Endoplasmic Reticulum</vt:lpstr>
      <vt:lpstr>PowerPoint Presentation</vt:lpstr>
      <vt:lpstr>Rough ER</vt:lpstr>
      <vt:lpstr>Rough ER</vt:lpstr>
      <vt:lpstr>PowerPoint Presentation</vt:lpstr>
      <vt:lpstr>Smooth ER</vt:lpstr>
      <vt:lpstr>The Golgi Apparatus</vt:lpstr>
      <vt:lpstr>PowerPoint Presentation</vt:lpstr>
      <vt:lpstr>The Golgi Apparatus</vt:lpstr>
      <vt:lpstr>Lysosomes</vt:lpstr>
      <vt:lpstr>Lysosomes</vt:lpstr>
      <vt:lpstr>Animation: Lysosome Formation</vt:lpstr>
      <vt:lpstr>PowerPoint Presentation</vt:lpstr>
      <vt:lpstr>Lysosomes</vt:lpstr>
      <vt:lpstr>Figure 4.14-2</vt:lpstr>
      <vt:lpstr>Vacuoles</vt:lpstr>
      <vt:lpstr>Vacuoles</vt:lpstr>
      <vt:lpstr>PowerPoint Presentation</vt:lpstr>
      <vt:lpstr>Figure 4.16</vt:lpstr>
      <vt:lpstr>Energy Transformations: Chloroplasts and Mitochondria</vt:lpstr>
      <vt:lpstr>Chloroplasts</vt:lpstr>
      <vt:lpstr>Chloroplasts</vt:lpstr>
      <vt:lpstr>Figure 4.17</vt:lpstr>
      <vt:lpstr>Mitochondria</vt:lpstr>
      <vt:lpstr>Mitochondria</vt:lpstr>
      <vt:lpstr>Figure 4.18</vt:lpstr>
      <vt:lpstr>Figure 4.18-1</vt:lpstr>
      <vt:lpstr>Mitochondria</vt:lpstr>
      <vt:lpstr>Mitochondria</vt:lpstr>
      <vt:lpstr>PowerPoint Presentation</vt:lpstr>
      <vt:lpstr>The Cytoskeleton: Cell Shape and Movement</vt:lpstr>
      <vt:lpstr>Maintaining Cell Shape</vt:lpstr>
      <vt:lpstr>Figure 4.19-1</vt:lpstr>
      <vt:lpstr>Maintaining Cell Shape </vt:lpstr>
      <vt:lpstr>Cilia（纤毛） and Flagella</vt:lpstr>
      <vt:lpstr>PowerPoint Presentation</vt:lpstr>
      <vt:lpstr>Animation: Cilia and Flagella</vt:lpstr>
      <vt:lpstr>Cilia and Flagella</vt:lpstr>
      <vt:lpstr>PowerPoint Presentation</vt:lpstr>
      <vt:lpstr>Figure 4.14</vt:lpstr>
      <vt:lpstr>Figure 4.UN11</vt:lpstr>
      <vt:lpstr>PowerPoint Presentation</vt:lpstr>
      <vt:lpstr>Figure 4.UN13</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Delgado</dc:creator>
  <cp:lastModifiedBy>Tan Xinran (SSE)</cp:lastModifiedBy>
  <cp:revision>1115</cp:revision>
  <cp:lastPrinted>2017-01-15T09:13:37Z</cp:lastPrinted>
  <dcterms:created xsi:type="dcterms:W3CDTF">2014-09-12T21:09:57Z</dcterms:created>
  <dcterms:modified xsi:type="dcterms:W3CDTF">2019-02-22T11:34:07Z</dcterms:modified>
</cp:coreProperties>
</file>